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6"/>
  </p:notesMasterIdLst>
  <p:handoutMasterIdLst>
    <p:handoutMasterId r:id="rId37"/>
  </p:handoutMasterIdLst>
  <p:sldIdLst>
    <p:sldId id="265" r:id="rId2"/>
    <p:sldId id="890" r:id="rId3"/>
    <p:sldId id="868" r:id="rId4"/>
    <p:sldId id="864" r:id="rId5"/>
    <p:sldId id="870" r:id="rId6"/>
    <p:sldId id="871" r:id="rId7"/>
    <p:sldId id="869" r:id="rId8"/>
    <p:sldId id="875" r:id="rId9"/>
    <p:sldId id="887" r:id="rId10"/>
    <p:sldId id="888" r:id="rId11"/>
    <p:sldId id="889" r:id="rId12"/>
    <p:sldId id="876" r:id="rId13"/>
    <p:sldId id="877" r:id="rId14"/>
    <p:sldId id="886" r:id="rId15"/>
    <p:sldId id="891" r:id="rId16"/>
    <p:sldId id="892" r:id="rId17"/>
    <p:sldId id="880" r:id="rId18"/>
    <p:sldId id="882" r:id="rId19"/>
    <p:sldId id="873" r:id="rId20"/>
    <p:sldId id="872" r:id="rId21"/>
    <p:sldId id="866" r:id="rId22"/>
    <p:sldId id="881" r:id="rId23"/>
    <p:sldId id="874" r:id="rId24"/>
    <p:sldId id="883" r:id="rId25"/>
    <p:sldId id="884" r:id="rId26"/>
    <p:sldId id="885" r:id="rId27"/>
    <p:sldId id="878" r:id="rId28"/>
    <p:sldId id="856" r:id="rId29"/>
    <p:sldId id="857" r:id="rId30"/>
    <p:sldId id="858" r:id="rId31"/>
    <p:sldId id="862" r:id="rId32"/>
    <p:sldId id="863" r:id="rId33"/>
    <p:sldId id="831" r:id="rId34"/>
    <p:sldId id="260" r:id="rId35"/>
  </p:sldIdLst>
  <p:sldSz cx="9144000" cy="6858000" type="screen4x3"/>
  <p:notesSz cx="6797675" cy="9928225"/>
  <p:custDataLst>
    <p:tags r:id="rId38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95674"/>
    <a:srgbClr val="FFCCCC"/>
    <a:srgbClr val="FFFF99"/>
    <a:srgbClr val="FF9900"/>
    <a:srgbClr val="009900"/>
    <a:srgbClr val="008000"/>
    <a:srgbClr val="0033CC"/>
    <a:srgbClr val="CC3300"/>
    <a:srgbClr val="CCFFFF"/>
    <a:srgbClr val="00CC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4777" autoAdjust="0"/>
    <p:restoredTop sz="99477" autoAdjust="0"/>
  </p:normalViewPr>
  <p:slideViewPr>
    <p:cSldViewPr>
      <p:cViewPr>
        <p:scale>
          <a:sx n="71" d="100"/>
          <a:sy n="71" d="100"/>
        </p:scale>
        <p:origin x="-868" y="-52"/>
      </p:cViewPr>
      <p:guideLst>
        <p:guide orient="horz" pos="2160"/>
        <p:guide pos="816"/>
      </p:guideLst>
    </p:cSldViewPr>
  </p:slideViewPr>
  <p:outlineViewPr>
    <p:cViewPr>
      <p:scale>
        <a:sx n="33" d="100"/>
        <a:sy n="33" d="100"/>
      </p:scale>
      <p:origin x="0" y="38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76A85C-CE57-418B-B975-4A288192091D}" type="doc">
      <dgm:prSet loTypeId="urn:microsoft.com/office/officeart/2005/8/layout/vList6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450D757-EC78-41FC-8370-B527305E6971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АНАЛИТИЧЕСКИЙ</a:t>
          </a:r>
        </a:p>
      </dgm:t>
    </dgm:pt>
    <dgm:pt modelId="{BC6CF281-E86F-4BAB-9D71-C0CBEE1CB8D4}" type="parTrans" cxnId="{A4FB9B19-DDE5-4483-9F5E-2024A86DBF0A}">
      <dgm:prSet/>
      <dgm:spPr/>
      <dgm:t>
        <a:bodyPr/>
        <a:lstStyle/>
        <a:p>
          <a:endParaRPr lang="ru-RU"/>
        </a:p>
      </dgm:t>
    </dgm:pt>
    <dgm:pt modelId="{CCDBEF73-0824-45BE-A784-64834820D0CC}" type="sibTrans" cxnId="{A4FB9B19-DDE5-4483-9F5E-2024A86DBF0A}">
      <dgm:prSet/>
      <dgm:spPr/>
      <dgm:t>
        <a:bodyPr/>
        <a:lstStyle/>
        <a:p>
          <a:endParaRPr lang="ru-RU"/>
        </a:p>
      </dgm:t>
    </dgm:pt>
    <dgm:pt modelId="{1B9F861F-636A-4B03-A7EF-36F9069D1A79}">
      <dgm:prSet phldrT="[Текст]" custT="1"/>
      <dgm:spPr/>
      <dgm:t>
        <a:bodyPr/>
        <a:lstStyle/>
        <a:p>
          <a:pPr>
            <a:buNone/>
          </a:pP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Вычленение и овладение отдельными элементами</a:t>
          </a:r>
        </a:p>
      </dgm:t>
    </dgm:pt>
    <dgm:pt modelId="{1324E50C-01AF-410D-B9A8-0573E713D75E}" type="parTrans" cxnId="{0A7C42C4-CEBD-4F90-9E0B-2F47B0C3C3CB}">
      <dgm:prSet/>
      <dgm:spPr/>
      <dgm:t>
        <a:bodyPr/>
        <a:lstStyle/>
        <a:p>
          <a:endParaRPr lang="ru-RU"/>
        </a:p>
      </dgm:t>
    </dgm:pt>
    <dgm:pt modelId="{EFD0EADF-78A7-4203-B8A4-29DBA951820F}" type="sibTrans" cxnId="{0A7C42C4-CEBD-4F90-9E0B-2F47B0C3C3CB}">
      <dgm:prSet/>
      <dgm:spPr/>
      <dgm:t>
        <a:bodyPr/>
        <a:lstStyle/>
        <a:p>
          <a:endParaRPr lang="ru-RU"/>
        </a:p>
      </dgm:t>
    </dgm:pt>
    <dgm:pt modelId="{ABEBE135-7CDF-4C76-8070-B2C0ABDBB744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СИНТЕТИЧЕСКИЙ</a:t>
          </a:r>
        </a:p>
      </dgm:t>
    </dgm:pt>
    <dgm:pt modelId="{A8A63C5D-A1A2-4148-91B8-28F37206FFBF}" type="parTrans" cxnId="{715A76EF-CE0F-4F24-9F03-A9B5B8CC32A9}">
      <dgm:prSet/>
      <dgm:spPr/>
      <dgm:t>
        <a:bodyPr/>
        <a:lstStyle/>
        <a:p>
          <a:endParaRPr lang="ru-RU"/>
        </a:p>
      </dgm:t>
    </dgm:pt>
    <dgm:pt modelId="{F029F5AF-462E-46D5-AD19-16A8DF134CCA}" type="sibTrans" cxnId="{715A76EF-CE0F-4F24-9F03-A9B5B8CC32A9}">
      <dgm:prSet/>
      <dgm:spPr/>
      <dgm:t>
        <a:bodyPr/>
        <a:lstStyle/>
        <a:p>
          <a:endParaRPr lang="ru-RU"/>
        </a:p>
      </dgm:t>
    </dgm:pt>
    <dgm:pt modelId="{30301FFF-B4D4-47AA-8CFC-DC1BF7CAFA18}">
      <dgm:prSet phldrT="[Текст]" custT="1"/>
      <dgm:spPr/>
      <dgm:t>
        <a:bodyPr/>
        <a:lstStyle/>
        <a:p>
          <a:pPr>
            <a:buNone/>
          </a:pP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Соединение отдельных элементов в целое</a:t>
          </a:r>
        </a:p>
      </dgm:t>
    </dgm:pt>
    <dgm:pt modelId="{864FF673-B86E-445B-92FB-C4E81E8915E9}" type="parTrans" cxnId="{154D4BF5-AB42-4E87-AB6C-2804DC22A478}">
      <dgm:prSet/>
      <dgm:spPr/>
      <dgm:t>
        <a:bodyPr/>
        <a:lstStyle/>
        <a:p>
          <a:endParaRPr lang="ru-RU"/>
        </a:p>
      </dgm:t>
    </dgm:pt>
    <dgm:pt modelId="{7B9C1307-8839-448D-A60D-E27656D72A56}" type="sibTrans" cxnId="{154D4BF5-AB42-4E87-AB6C-2804DC22A478}">
      <dgm:prSet/>
      <dgm:spPr/>
      <dgm:t>
        <a:bodyPr/>
        <a:lstStyle/>
        <a:p>
          <a:endParaRPr lang="ru-RU"/>
        </a:p>
      </dgm:t>
    </dgm:pt>
    <dgm:pt modelId="{07A99DB6-11FE-4BF1-A02E-F6C0263EBE77}">
      <dgm:prSet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АВТОМАТИЗАЦИЯ</a:t>
          </a:r>
        </a:p>
      </dgm:t>
    </dgm:pt>
    <dgm:pt modelId="{50DE0894-B58B-414B-8E75-08652DDF454D}" type="parTrans" cxnId="{99B4BDA4-FF48-44B8-9314-360CD7490B4C}">
      <dgm:prSet/>
      <dgm:spPr/>
      <dgm:t>
        <a:bodyPr/>
        <a:lstStyle/>
        <a:p>
          <a:endParaRPr lang="ru-RU"/>
        </a:p>
      </dgm:t>
    </dgm:pt>
    <dgm:pt modelId="{DAEE3F1E-6063-4565-A223-B3E60AEEFF31}" type="sibTrans" cxnId="{99B4BDA4-FF48-44B8-9314-360CD7490B4C}">
      <dgm:prSet/>
      <dgm:spPr/>
      <dgm:t>
        <a:bodyPr/>
        <a:lstStyle/>
        <a:p>
          <a:endParaRPr lang="ru-RU"/>
        </a:p>
      </dgm:t>
    </dgm:pt>
    <dgm:pt modelId="{6874F760-0D01-4A98-AFE9-F601D4F0832B}">
      <dgm:prSet custT="1"/>
      <dgm:spPr/>
      <dgm:t>
        <a:bodyPr/>
        <a:lstStyle/>
        <a:p>
          <a:pPr>
            <a:buNone/>
          </a:pPr>
          <a:r>
            <a:rPr lang="ru-RU" sz="2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Образование графического навыка как действия, которое характеризуется высокой степенью усвоения и отсутствием поэлементной сознательной регуляции и контроля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03BB0A-FF9D-4330-89A3-6B13B3153323}" type="parTrans" cxnId="{D9903557-45C9-43CB-8FA2-BC34975A93F4}">
      <dgm:prSet/>
      <dgm:spPr/>
      <dgm:t>
        <a:bodyPr/>
        <a:lstStyle/>
        <a:p>
          <a:endParaRPr lang="ru-RU"/>
        </a:p>
      </dgm:t>
    </dgm:pt>
    <dgm:pt modelId="{392FBF09-AE6B-465E-8EDB-A3845E848BC7}" type="sibTrans" cxnId="{D9903557-45C9-43CB-8FA2-BC34975A93F4}">
      <dgm:prSet/>
      <dgm:spPr/>
      <dgm:t>
        <a:bodyPr/>
        <a:lstStyle/>
        <a:p>
          <a:endParaRPr lang="ru-RU"/>
        </a:p>
      </dgm:t>
    </dgm:pt>
    <dgm:pt modelId="{5A77F628-7742-4EA8-BB38-2B12434FE0A0}" type="pres">
      <dgm:prSet presAssocID="{C976A85C-CE57-418B-B975-4A288192091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90E2E54-7043-4566-BF6E-E89D8EC86873}" type="pres">
      <dgm:prSet presAssocID="{8450D757-EC78-41FC-8370-B527305E6971}" presName="linNode" presStyleCnt="0"/>
      <dgm:spPr/>
    </dgm:pt>
    <dgm:pt modelId="{5167499B-D21E-458B-8D4A-FA14E5BE22C6}" type="pres">
      <dgm:prSet presAssocID="{8450D757-EC78-41FC-8370-B527305E6971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20887D-F801-41A0-BB85-61CA385E75A1}" type="pres">
      <dgm:prSet presAssocID="{8450D757-EC78-41FC-8370-B527305E6971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0003B6-8F9B-47CD-89FD-98840CB49013}" type="pres">
      <dgm:prSet presAssocID="{CCDBEF73-0824-45BE-A784-64834820D0CC}" presName="spacing" presStyleCnt="0"/>
      <dgm:spPr/>
    </dgm:pt>
    <dgm:pt modelId="{588251AD-1ABF-4BD9-8CB7-41D68322C973}" type="pres">
      <dgm:prSet presAssocID="{ABEBE135-7CDF-4C76-8070-B2C0ABDBB744}" presName="linNode" presStyleCnt="0"/>
      <dgm:spPr/>
    </dgm:pt>
    <dgm:pt modelId="{E1805BDF-A9FE-4360-93A2-A2A55E781332}" type="pres">
      <dgm:prSet presAssocID="{ABEBE135-7CDF-4C76-8070-B2C0ABDBB744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CAF91A-96C7-4E2F-8132-8924C9518BA2}" type="pres">
      <dgm:prSet presAssocID="{ABEBE135-7CDF-4C76-8070-B2C0ABDBB744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44FDFA-8180-43D5-89FE-F544807127DE}" type="pres">
      <dgm:prSet presAssocID="{F029F5AF-462E-46D5-AD19-16A8DF134CCA}" presName="spacing" presStyleCnt="0"/>
      <dgm:spPr/>
    </dgm:pt>
    <dgm:pt modelId="{8A036D71-2CAF-44C3-8904-EE4B2311E957}" type="pres">
      <dgm:prSet presAssocID="{07A99DB6-11FE-4BF1-A02E-F6C0263EBE77}" presName="linNode" presStyleCnt="0"/>
      <dgm:spPr/>
    </dgm:pt>
    <dgm:pt modelId="{9F4DC9F3-006A-4855-9FBC-4BAB917D9469}" type="pres">
      <dgm:prSet presAssocID="{07A99DB6-11FE-4BF1-A02E-F6C0263EBE77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A94EF-D36B-4A00-9153-B66C67F70E0E}" type="pres">
      <dgm:prSet presAssocID="{07A99DB6-11FE-4BF1-A02E-F6C0263EBE77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A96955-5CA5-4948-8992-F4333DF09459}" type="presOf" srcId="{6874F760-0D01-4A98-AFE9-F601D4F0832B}" destId="{7DEA94EF-D36B-4A00-9153-B66C67F70E0E}" srcOrd="0" destOrd="0" presId="urn:microsoft.com/office/officeart/2005/8/layout/vList6"/>
    <dgm:cxn modelId="{42E2D3C5-277F-4D63-8E89-0631A0732BFD}" type="presOf" srcId="{07A99DB6-11FE-4BF1-A02E-F6C0263EBE77}" destId="{9F4DC9F3-006A-4855-9FBC-4BAB917D9469}" srcOrd="0" destOrd="0" presId="urn:microsoft.com/office/officeart/2005/8/layout/vList6"/>
    <dgm:cxn modelId="{A4FB9B19-DDE5-4483-9F5E-2024A86DBF0A}" srcId="{C976A85C-CE57-418B-B975-4A288192091D}" destId="{8450D757-EC78-41FC-8370-B527305E6971}" srcOrd="0" destOrd="0" parTransId="{BC6CF281-E86F-4BAB-9D71-C0CBEE1CB8D4}" sibTransId="{CCDBEF73-0824-45BE-A784-64834820D0CC}"/>
    <dgm:cxn modelId="{26B1EE60-59A1-4325-8448-096498DED18B}" type="presOf" srcId="{8450D757-EC78-41FC-8370-B527305E6971}" destId="{5167499B-D21E-458B-8D4A-FA14E5BE22C6}" srcOrd="0" destOrd="0" presId="urn:microsoft.com/office/officeart/2005/8/layout/vList6"/>
    <dgm:cxn modelId="{154D4BF5-AB42-4E87-AB6C-2804DC22A478}" srcId="{ABEBE135-7CDF-4C76-8070-B2C0ABDBB744}" destId="{30301FFF-B4D4-47AA-8CFC-DC1BF7CAFA18}" srcOrd="0" destOrd="0" parTransId="{864FF673-B86E-445B-92FB-C4E81E8915E9}" sibTransId="{7B9C1307-8839-448D-A60D-E27656D72A56}"/>
    <dgm:cxn modelId="{040452ED-82EF-4A5D-863A-9161C432E8D8}" type="presOf" srcId="{30301FFF-B4D4-47AA-8CFC-DC1BF7CAFA18}" destId="{D0CAF91A-96C7-4E2F-8132-8924C9518BA2}" srcOrd="0" destOrd="0" presId="urn:microsoft.com/office/officeart/2005/8/layout/vList6"/>
    <dgm:cxn modelId="{901351BE-B903-4561-86E8-730BDE2C719A}" type="presOf" srcId="{ABEBE135-7CDF-4C76-8070-B2C0ABDBB744}" destId="{E1805BDF-A9FE-4360-93A2-A2A55E781332}" srcOrd="0" destOrd="0" presId="urn:microsoft.com/office/officeart/2005/8/layout/vList6"/>
    <dgm:cxn modelId="{0A7C42C4-CEBD-4F90-9E0B-2F47B0C3C3CB}" srcId="{8450D757-EC78-41FC-8370-B527305E6971}" destId="{1B9F861F-636A-4B03-A7EF-36F9069D1A79}" srcOrd="0" destOrd="0" parTransId="{1324E50C-01AF-410D-B9A8-0573E713D75E}" sibTransId="{EFD0EADF-78A7-4203-B8A4-29DBA951820F}"/>
    <dgm:cxn modelId="{715A76EF-CE0F-4F24-9F03-A9B5B8CC32A9}" srcId="{C976A85C-CE57-418B-B975-4A288192091D}" destId="{ABEBE135-7CDF-4C76-8070-B2C0ABDBB744}" srcOrd="1" destOrd="0" parTransId="{A8A63C5D-A1A2-4148-91B8-28F37206FFBF}" sibTransId="{F029F5AF-462E-46D5-AD19-16A8DF134CCA}"/>
    <dgm:cxn modelId="{0E738E28-BB37-4134-9CF7-77C39CE0063A}" type="presOf" srcId="{C976A85C-CE57-418B-B975-4A288192091D}" destId="{5A77F628-7742-4EA8-BB38-2B12434FE0A0}" srcOrd="0" destOrd="0" presId="urn:microsoft.com/office/officeart/2005/8/layout/vList6"/>
    <dgm:cxn modelId="{D9903557-45C9-43CB-8FA2-BC34975A93F4}" srcId="{07A99DB6-11FE-4BF1-A02E-F6C0263EBE77}" destId="{6874F760-0D01-4A98-AFE9-F601D4F0832B}" srcOrd="0" destOrd="0" parTransId="{D103BB0A-FF9D-4330-89A3-6B13B3153323}" sibTransId="{392FBF09-AE6B-465E-8EDB-A3845E848BC7}"/>
    <dgm:cxn modelId="{99B4BDA4-FF48-44B8-9314-360CD7490B4C}" srcId="{C976A85C-CE57-418B-B975-4A288192091D}" destId="{07A99DB6-11FE-4BF1-A02E-F6C0263EBE77}" srcOrd="2" destOrd="0" parTransId="{50DE0894-B58B-414B-8E75-08652DDF454D}" sibTransId="{DAEE3F1E-6063-4565-A223-B3E60AEEFF31}"/>
    <dgm:cxn modelId="{63F831EA-B95A-45C0-B510-A52BD7ED1715}" type="presOf" srcId="{1B9F861F-636A-4B03-A7EF-36F9069D1A79}" destId="{E320887D-F801-41A0-BB85-61CA385E75A1}" srcOrd="0" destOrd="0" presId="urn:microsoft.com/office/officeart/2005/8/layout/vList6"/>
    <dgm:cxn modelId="{2E92E51F-45FC-4B54-8C49-B0FFC79F0A02}" type="presParOf" srcId="{5A77F628-7742-4EA8-BB38-2B12434FE0A0}" destId="{F90E2E54-7043-4566-BF6E-E89D8EC86873}" srcOrd="0" destOrd="0" presId="urn:microsoft.com/office/officeart/2005/8/layout/vList6"/>
    <dgm:cxn modelId="{EEDF8057-79A5-42F3-BC90-936531C44C40}" type="presParOf" srcId="{F90E2E54-7043-4566-BF6E-E89D8EC86873}" destId="{5167499B-D21E-458B-8D4A-FA14E5BE22C6}" srcOrd="0" destOrd="0" presId="urn:microsoft.com/office/officeart/2005/8/layout/vList6"/>
    <dgm:cxn modelId="{0E194831-CD67-4FBA-9618-EDCC69D8913B}" type="presParOf" srcId="{F90E2E54-7043-4566-BF6E-E89D8EC86873}" destId="{E320887D-F801-41A0-BB85-61CA385E75A1}" srcOrd="1" destOrd="0" presId="urn:microsoft.com/office/officeart/2005/8/layout/vList6"/>
    <dgm:cxn modelId="{43663DCF-EDC8-4B0B-81E9-B76DFEA0DADC}" type="presParOf" srcId="{5A77F628-7742-4EA8-BB38-2B12434FE0A0}" destId="{930003B6-8F9B-47CD-89FD-98840CB49013}" srcOrd="1" destOrd="0" presId="urn:microsoft.com/office/officeart/2005/8/layout/vList6"/>
    <dgm:cxn modelId="{A9AB3690-A843-46A6-83C4-293E9DFA85FE}" type="presParOf" srcId="{5A77F628-7742-4EA8-BB38-2B12434FE0A0}" destId="{588251AD-1ABF-4BD9-8CB7-41D68322C973}" srcOrd="2" destOrd="0" presId="urn:microsoft.com/office/officeart/2005/8/layout/vList6"/>
    <dgm:cxn modelId="{1FCC2B04-D03E-4860-8CDB-014C88DFCE19}" type="presParOf" srcId="{588251AD-1ABF-4BD9-8CB7-41D68322C973}" destId="{E1805BDF-A9FE-4360-93A2-A2A55E781332}" srcOrd="0" destOrd="0" presId="urn:microsoft.com/office/officeart/2005/8/layout/vList6"/>
    <dgm:cxn modelId="{2F5DBDDC-C8DA-4FED-9EE5-915A2E618377}" type="presParOf" srcId="{588251AD-1ABF-4BD9-8CB7-41D68322C973}" destId="{D0CAF91A-96C7-4E2F-8132-8924C9518BA2}" srcOrd="1" destOrd="0" presId="urn:microsoft.com/office/officeart/2005/8/layout/vList6"/>
    <dgm:cxn modelId="{EF18B3BB-95CF-4703-9B62-5ED8889DA6DB}" type="presParOf" srcId="{5A77F628-7742-4EA8-BB38-2B12434FE0A0}" destId="{3E44FDFA-8180-43D5-89FE-F544807127DE}" srcOrd="3" destOrd="0" presId="urn:microsoft.com/office/officeart/2005/8/layout/vList6"/>
    <dgm:cxn modelId="{BFE2876B-AAFB-4E3F-B9AE-952510FE7C2D}" type="presParOf" srcId="{5A77F628-7742-4EA8-BB38-2B12434FE0A0}" destId="{8A036D71-2CAF-44C3-8904-EE4B2311E957}" srcOrd="4" destOrd="0" presId="urn:microsoft.com/office/officeart/2005/8/layout/vList6"/>
    <dgm:cxn modelId="{9DA7680B-FA73-4303-9110-61AA5839633B}" type="presParOf" srcId="{8A036D71-2CAF-44C3-8904-EE4B2311E957}" destId="{9F4DC9F3-006A-4855-9FBC-4BAB917D9469}" srcOrd="0" destOrd="0" presId="urn:microsoft.com/office/officeart/2005/8/layout/vList6"/>
    <dgm:cxn modelId="{C3323BE5-B8A6-45AB-8F8B-46DAF19184EE}" type="presParOf" srcId="{8A036D71-2CAF-44C3-8904-EE4B2311E957}" destId="{7DEA94EF-D36B-4A00-9153-B66C67F70E0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20887D-F801-41A0-BB85-61CA385E75A1}">
      <dsp:nvSpPr>
        <dsp:cNvPr id="0" name=""/>
        <dsp:cNvSpPr/>
      </dsp:nvSpPr>
      <dsp:spPr>
        <a:xfrm>
          <a:off x="3374112" y="0"/>
          <a:ext cx="5061168" cy="157517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Вычленение и овладение отдельными элементами</a:t>
          </a:r>
        </a:p>
      </dsp:txBody>
      <dsp:txXfrm>
        <a:off x="3374112" y="0"/>
        <a:ext cx="5061168" cy="1575174"/>
      </dsp:txXfrm>
    </dsp:sp>
    <dsp:sp modelId="{5167499B-D21E-458B-8D4A-FA14E5BE22C6}">
      <dsp:nvSpPr>
        <dsp:cNvPr id="0" name=""/>
        <dsp:cNvSpPr/>
      </dsp:nvSpPr>
      <dsp:spPr>
        <a:xfrm>
          <a:off x="0" y="0"/>
          <a:ext cx="3374112" cy="157517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АНАЛИТИЧЕСКИЙ</a:t>
          </a:r>
        </a:p>
      </dsp:txBody>
      <dsp:txXfrm>
        <a:off x="0" y="0"/>
        <a:ext cx="3374112" cy="1575174"/>
      </dsp:txXfrm>
    </dsp:sp>
    <dsp:sp modelId="{D0CAF91A-96C7-4E2F-8132-8924C9518BA2}">
      <dsp:nvSpPr>
        <dsp:cNvPr id="0" name=""/>
        <dsp:cNvSpPr/>
      </dsp:nvSpPr>
      <dsp:spPr>
        <a:xfrm>
          <a:off x="3374112" y="1732692"/>
          <a:ext cx="5061168" cy="157517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3850876"/>
            <a:satOff val="-18259"/>
            <a:lumOff val="-979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3850876"/>
              <a:satOff val="-18259"/>
              <a:lumOff val="-97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Соединение отдельных элементов в целое</a:t>
          </a:r>
        </a:p>
      </dsp:txBody>
      <dsp:txXfrm>
        <a:off x="3374112" y="1732692"/>
        <a:ext cx="5061168" cy="1575174"/>
      </dsp:txXfrm>
    </dsp:sp>
    <dsp:sp modelId="{E1805BDF-A9FE-4360-93A2-A2A55E781332}">
      <dsp:nvSpPr>
        <dsp:cNvPr id="0" name=""/>
        <dsp:cNvSpPr/>
      </dsp:nvSpPr>
      <dsp:spPr>
        <a:xfrm>
          <a:off x="0" y="1732692"/>
          <a:ext cx="3374112" cy="1575174"/>
        </a:xfrm>
        <a:prstGeom prst="roundRect">
          <a:avLst/>
        </a:prstGeom>
        <a:gradFill rotWithShape="0">
          <a:gsLst>
            <a:gs pos="0">
              <a:schemeClr val="accent4">
                <a:hueOff val="3742489"/>
                <a:satOff val="-20694"/>
                <a:lumOff val="-1765"/>
                <a:alphaOff val="0"/>
                <a:tint val="50000"/>
                <a:satMod val="300000"/>
              </a:schemeClr>
            </a:gs>
            <a:gs pos="35000">
              <a:schemeClr val="accent4">
                <a:hueOff val="3742489"/>
                <a:satOff val="-20694"/>
                <a:lumOff val="-1765"/>
                <a:alphaOff val="0"/>
                <a:tint val="37000"/>
                <a:satMod val="300000"/>
              </a:schemeClr>
            </a:gs>
            <a:gs pos="100000">
              <a:schemeClr val="accent4">
                <a:hueOff val="3742489"/>
                <a:satOff val="-20694"/>
                <a:lumOff val="-176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СИНТЕТИЧЕСКИЙ</a:t>
          </a:r>
        </a:p>
      </dsp:txBody>
      <dsp:txXfrm>
        <a:off x="0" y="1732692"/>
        <a:ext cx="3374112" cy="1575174"/>
      </dsp:txXfrm>
    </dsp:sp>
    <dsp:sp modelId="{7DEA94EF-D36B-4A00-9153-B66C67F70E0E}">
      <dsp:nvSpPr>
        <dsp:cNvPr id="0" name=""/>
        <dsp:cNvSpPr/>
      </dsp:nvSpPr>
      <dsp:spPr>
        <a:xfrm>
          <a:off x="3374112" y="3465385"/>
          <a:ext cx="5061168" cy="157517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7701753"/>
            <a:satOff val="-36518"/>
            <a:lumOff val="-1959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7701753"/>
              <a:satOff val="-36518"/>
              <a:lumOff val="-195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Образование графического навыка как действия, которое характеризуется высокой степенью усвоения и отсутствием поэлементной сознательной регуляции и контроля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74112" y="3465385"/>
        <a:ext cx="5061168" cy="1575174"/>
      </dsp:txXfrm>
    </dsp:sp>
    <dsp:sp modelId="{9F4DC9F3-006A-4855-9FBC-4BAB917D9469}">
      <dsp:nvSpPr>
        <dsp:cNvPr id="0" name=""/>
        <dsp:cNvSpPr/>
      </dsp:nvSpPr>
      <dsp:spPr>
        <a:xfrm>
          <a:off x="0" y="3465385"/>
          <a:ext cx="3374112" cy="1575174"/>
        </a:xfrm>
        <a:prstGeom prst="roundRect">
          <a:avLst/>
        </a:prstGeom>
        <a:gradFill rotWithShape="0">
          <a:gsLst>
            <a:gs pos="0">
              <a:schemeClr val="accent4">
                <a:hueOff val="7484979"/>
                <a:satOff val="-41387"/>
                <a:lumOff val="-3529"/>
                <a:alphaOff val="0"/>
                <a:tint val="50000"/>
                <a:satMod val="300000"/>
              </a:schemeClr>
            </a:gs>
            <a:gs pos="35000">
              <a:schemeClr val="accent4">
                <a:hueOff val="7484979"/>
                <a:satOff val="-41387"/>
                <a:lumOff val="-3529"/>
                <a:alphaOff val="0"/>
                <a:tint val="37000"/>
                <a:satMod val="300000"/>
              </a:schemeClr>
            </a:gs>
            <a:gs pos="100000">
              <a:schemeClr val="accent4">
                <a:hueOff val="7484979"/>
                <a:satOff val="-41387"/>
                <a:lumOff val="-352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АВТОМАТИЗАЦИЯ</a:t>
          </a:r>
        </a:p>
      </dsp:txBody>
      <dsp:txXfrm>
        <a:off x="0" y="3465385"/>
        <a:ext cx="3374112" cy="1575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495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82" tIns="45891" rIns="91782" bIns="45891" numCol="1" anchor="t" anchorCtr="0" compatLnSpc="1">
            <a:prstTxWarp prst="textNoShape">
              <a:avLst/>
            </a:prstTxWarp>
          </a:bodyPr>
          <a:lstStyle>
            <a:lvl1pPr defTabSz="917575"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099" y="1"/>
            <a:ext cx="294495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82" tIns="45891" rIns="91782" bIns="45891" numCol="1" anchor="t" anchorCtr="0" compatLnSpc="1">
            <a:prstTxWarp prst="textNoShape">
              <a:avLst/>
            </a:prstTxWarp>
          </a:bodyPr>
          <a:lstStyle>
            <a:lvl1pPr algn="r" defTabSz="917575" eaLnBrk="0" hangingPunct="0">
              <a:defRPr sz="1200"/>
            </a:lvl1pPr>
          </a:lstStyle>
          <a:p>
            <a:pPr>
              <a:defRPr/>
            </a:pPr>
            <a:fld id="{9CA58BCB-FC33-46DB-B7F9-39407C6DD3A3}" type="datetimeFigureOut">
              <a:rPr lang="ru-RU"/>
              <a:pPr>
                <a:defRPr/>
              </a:pPr>
              <a:t>27.08.2024</a:t>
            </a:fld>
            <a:endParaRPr lang="ru-RU"/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495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82" tIns="45891" rIns="91782" bIns="45891" numCol="1" anchor="b" anchorCtr="0" compatLnSpc="1">
            <a:prstTxWarp prst="textNoShape">
              <a:avLst/>
            </a:prstTxWarp>
          </a:bodyPr>
          <a:lstStyle>
            <a:lvl1pPr defTabSz="917575"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099" y="9431338"/>
            <a:ext cx="294495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82" tIns="45891" rIns="91782" bIns="45891" numCol="1" anchor="b" anchorCtr="0" compatLnSpc="1">
            <a:prstTxWarp prst="textNoShape">
              <a:avLst/>
            </a:prstTxWarp>
          </a:bodyPr>
          <a:lstStyle>
            <a:lvl1pPr algn="r" defTabSz="917575" eaLnBrk="0" hangingPunct="0">
              <a:defRPr sz="1200"/>
            </a:lvl1pPr>
          </a:lstStyle>
          <a:p>
            <a:pPr>
              <a:defRPr/>
            </a:pPr>
            <a:fld id="{45582E2D-5601-47CA-80C4-5008021804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6689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495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82" tIns="45891" rIns="91782" bIns="45891" numCol="1" anchor="t" anchorCtr="0" compatLnSpc="1">
            <a:prstTxWarp prst="textNoShape">
              <a:avLst/>
            </a:prstTxWarp>
          </a:bodyPr>
          <a:lstStyle>
            <a:lvl1pPr defTabSz="917575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717" y="1"/>
            <a:ext cx="294495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82" tIns="45891" rIns="91782" bIns="45891" numCol="1" anchor="t" anchorCtr="0" compatLnSpc="1">
            <a:prstTxWarp prst="textNoShape">
              <a:avLst/>
            </a:prstTxWarp>
          </a:bodyPr>
          <a:lstStyle>
            <a:lvl1pPr algn="r" defTabSz="917575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141" y="4714877"/>
            <a:ext cx="4985393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82" tIns="45891" rIns="91782" bIns="458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6"/>
            <a:ext cx="294495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82" tIns="45891" rIns="91782" bIns="45891" numCol="1" anchor="b" anchorCtr="0" compatLnSpc="1">
            <a:prstTxWarp prst="textNoShape">
              <a:avLst/>
            </a:prstTxWarp>
          </a:bodyPr>
          <a:lstStyle>
            <a:lvl1pPr defTabSz="917575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717" y="9432926"/>
            <a:ext cx="294495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82" tIns="45891" rIns="91782" bIns="45891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/>
            </a:lvl1pPr>
          </a:lstStyle>
          <a:p>
            <a:pPr>
              <a:defRPr/>
            </a:pPr>
            <a:fld id="{31327A9A-A235-40CC-B1FA-DC4D5B1300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6638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205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Задача данного универсального пособия - помочь детям систематизировать свои знания, научиться логично строить ответы на поставленные вопросы.</a:t>
            </a:r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6DE73E2-6E7B-43BC-AE3F-C6E35A9B15AE}" type="slidenum">
              <a:rPr lang="ru-RU" altLang="ru-RU" sz="1200" smtClean="0">
                <a:latin typeface="Arial" panose="020B0604020202020204" pitchFamily="34" charset="0"/>
              </a:rPr>
              <a:pPr/>
              <a:t>24</a:t>
            </a:fld>
            <a:endParaRPr lang="ru-RU" altLang="ru-RU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2672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1401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41792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Прописи предназначены для детей 5-6 лет, они обеспечивают подготовку ребёнка к обучению письму, развитие мелкой мускулатуры руки, обучают правильному начертанию элементов букв, знакомят с буквами русского алфавита.</a:t>
            </a:r>
            <a:br>
              <a:rPr lang="ru-RU" altLang="ru-RU"/>
            </a:br>
            <a:endParaRPr lang="ru-RU" altLang="ru-RU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F691C48-F0C3-41F3-BBF2-B1881988A594}" type="slidenum">
              <a:rPr lang="ru-RU" altLang="ru-RU" sz="1200" smtClean="0">
                <a:latin typeface="Arial" panose="020B0604020202020204" pitchFamily="34" charset="0"/>
              </a:rPr>
              <a:pPr/>
              <a:t>8</a:t>
            </a:fld>
            <a:endParaRPr lang="ru-RU" altLang="ru-RU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7653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A62D0-2456-42E9-8558-DB0935A761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EEAB2-2CE3-4BCF-AC46-39B97C5B2A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D3D5E-9C71-4B9E-BBCD-B5B78C8D16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603FF-2285-48DA-9CCC-5E82793FBC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3E363-2E6F-4718-82E2-A4EA9BBCB8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F4301-93F6-4AEC-9A07-EFAB97A96D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C571D-7719-45C6-9102-3FE94A2348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4BB91-CF31-49FA-8B54-882E131066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D7540-846C-414A-AD9B-D3B0828451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227CF-B9E3-4A12-8FCC-94F74CC1C7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52634-FDFF-45C4-B422-5592738593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792183"/>
          </a:xfrm>
          <a:prstGeom prst="rect">
            <a:avLst/>
          </a:prstGeom>
          <a:solidFill>
            <a:srgbClr val="E95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/>
          <a:p>
            <a:pPr algn="ctr"/>
            <a:endParaRPr lang="ru-RU"/>
          </a:p>
        </p:txBody>
      </p:sp>
      <p:pic>
        <p:nvPicPr>
          <p:cNvPr id="8" name="Picture 2" descr="D:\лого на отправку\examen_logo2017-01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578" y="44180"/>
            <a:ext cx="719590" cy="71956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 userDrawn="1"/>
        </p:nvSpPr>
        <p:spPr>
          <a:xfrm>
            <a:off x="0" y="6597352"/>
            <a:ext cx="9144000" cy="288032"/>
          </a:xfrm>
          <a:prstGeom prst="rect">
            <a:avLst/>
          </a:prstGeom>
          <a:solidFill>
            <a:srgbClr val="E95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0" y="6574774"/>
            <a:ext cx="9144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spc="30" dirty="0" err="1" smtClean="0">
                <a:solidFill>
                  <a:srgbClr val="FFCCCC"/>
                </a:solidFill>
                <a:latin typeface="Tahoma" pitchFamily="34" charset="0"/>
                <a:cs typeface="Tahoma" pitchFamily="34" charset="0"/>
              </a:rPr>
              <a:t>экзамен.рф</a:t>
            </a:r>
            <a:r>
              <a:rPr lang="ru-RU" sz="1500" b="1" spc="30" dirty="0" smtClean="0">
                <a:solidFill>
                  <a:srgbClr val="FFCCCC"/>
                </a:solidFill>
                <a:latin typeface="Tahoma" pitchFamily="34" charset="0"/>
                <a:cs typeface="Tahoma" pitchFamily="34" charset="0"/>
              </a:rPr>
              <a:t>    </a:t>
            </a:r>
            <a:r>
              <a:rPr lang="ru-RU" sz="1500" b="1" spc="30" dirty="0" err="1" smtClean="0">
                <a:solidFill>
                  <a:srgbClr val="FFCCCC"/>
                </a:solidFill>
                <a:latin typeface="Tahoma" pitchFamily="34" charset="0"/>
                <a:cs typeface="Tahoma" pitchFamily="34" charset="0"/>
              </a:rPr>
              <a:t>sale@examen.biz</a:t>
            </a:r>
            <a:r>
              <a:rPr lang="ru-RU" sz="1500" b="1" spc="30" dirty="0" smtClean="0">
                <a:solidFill>
                  <a:srgbClr val="FFCCCC"/>
                </a:solidFill>
                <a:latin typeface="Tahoma" pitchFamily="34" charset="0"/>
                <a:cs typeface="Tahoma" pitchFamily="34" charset="0"/>
              </a:rPr>
              <a:t>    </a:t>
            </a:r>
            <a:r>
              <a:rPr lang="ru-RU" sz="1500" b="1" spc="30" dirty="0" err="1" smtClean="0">
                <a:solidFill>
                  <a:srgbClr val="FFCCCC"/>
                </a:solidFill>
                <a:latin typeface="Tahoma" pitchFamily="34" charset="0"/>
                <a:cs typeface="Tahoma" pitchFamily="34" charset="0"/>
              </a:rPr>
              <a:t>info@examen.biz</a:t>
            </a:r>
            <a:r>
              <a:rPr lang="ru-RU" sz="1500" b="1" spc="30" dirty="0" smtClean="0">
                <a:solidFill>
                  <a:srgbClr val="FFCCCC"/>
                </a:solidFill>
                <a:latin typeface="Tahoma" pitchFamily="34" charset="0"/>
                <a:cs typeface="Tahoma" pitchFamily="34" charset="0"/>
              </a:rPr>
              <a:t>   тел./факс (495) 641-00-30</a:t>
            </a:r>
            <a:endParaRPr lang="ru-RU" sz="1500" b="1" spc="30" dirty="0">
              <a:solidFill>
                <a:srgbClr val="FFCC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E69BF3D-370E-4846-9077-13781E7293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31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Общая\Хома\09 - ПРЕЗЕНТАЦИИ\2018.08.02 Начальная школа\377_12934_9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732" y="1031065"/>
            <a:ext cx="1629972" cy="2325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9673CE6A-4C1A-4C83-96E7-CAB4086D9C9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2612" y="836712"/>
            <a:ext cx="3481388" cy="5760938"/>
          </a:xfrm>
        </p:spPr>
      </p:pic>
      <p:pic>
        <p:nvPicPr>
          <p:cNvPr id="16" name="Объект 19">
            <a:extLst>
              <a:ext uri="{FF2B5EF4-FFF2-40B4-BE49-F238E27FC236}">
                <a16:creationId xmlns="" xmlns:a16="http://schemas.microsoft.com/office/drawing/2014/main" id="{487B0EF3-5CC1-4567-9668-25C6050AD2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836712"/>
            <a:ext cx="3606405" cy="5877580"/>
          </a:xfrm>
          <a:prstGeom prst="rect">
            <a:avLst/>
          </a:prstGeom>
        </p:spPr>
      </p:pic>
      <p:pic>
        <p:nvPicPr>
          <p:cNvPr id="2" name="Picture 3" descr="D:\Общая\Хома\09 - ПРЕЗЕНТАЦИИ\2018.08.02 Начальная школа\377_12935_6.jpg">
            <a:extLst>
              <a:ext uri="{FF2B5EF4-FFF2-40B4-BE49-F238E27FC236}">
                <a16:creationId xmlns="" xmlns:a16="http://schemas.microsoft.com/office/drawing/2014/main" id="{CFA3CD72-F35C-F2E0-9D34-751E43FB1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732" y="3789041"/>
            <a:ext cx="1629972" cy="2488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051720" y="188640"/>
            <a:ext cx="4824536" cy="360040"/>
          </a:xfrm>
          <a:prstGeom prst="rect">
            <a:avLst/>
          </a:prstGeom>
          <a:solidFill>
            <a:srgbClr val="E95674"/>
          </a:solidFill>
          <a:ln>
            <a:solidFill>
              <a:srgbClr val="E956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Гигиена письма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780808568"/>
      </p:ext>
    </p:extLst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BA74C4-86A7-453B-ACAC-597599350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771" y="-747464"/>
            <a:ext cx="5310768" cy="22421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Письмо – речевое действие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763C9DC-6925-4D4A-A8F3-5FDDE9B0FD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3121138"/>
            <a:ext cx="4033811" cy="3476214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41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Ещё русский физиолог </a:t>
            </a:r>
            <a:r>
              <a:rPr lang="ru-RU" sz="41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И.М.Сеченов</a:t>
            </a:r>
            <a:r>
              <a:rPr lang="ru-RU" sz="41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 отмечал, что «главными определителями умственного развития становятся  те умственные перевороты, которые происходят в голове ученика, когда его обучают искусству </a:t>
            </a:r>
            <a:r>
              <a:rPr lang="ru-RU" sz="41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говорить, читать и писать».</a:t>
            </a:r>
            <a:endParaRPr lang="ru-RU" sz="4100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algn="ctr">
              <a:lnSpc>
                <a:spcPct val="170000"/>
              </a:lnSpc>
              <a:spcBef>
                <a:spcPts val="0"/>
              </a:spcBef>
            </a:pPr>
            <a:endParaRPr lang="ru-RU" dirty="0"/>
          </a:p>
        </p:txBody>
      </p:sp>
      <p:pic>
        <p:nvPicPr>
          <p:cNvPr id="8" name="Picture 2" descr="D:\Общая\Хома\09 - ПРЕЗЕНТАЦИИ\2018.08.02 Начальная школа\377_12934_9-01.jpg">
            <a:extLst>
              <a:ext uri="{FF2B5EF4-FFF2-40B4-BE49-F238E27FC236}">
                <a16:creationId xmlns="" xmlns:a16="http://schemas.microsoft.com/office/drawing/2014/main" id="{9AA1B045-DD5D-478A-92D0-9CD7225E3D0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916832"/>
            <a:ext cx="1936840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0CC6E03-0751-442A-9A59-73320CCC3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1085126"/>
            <a:ext cx="1401766" cy="1839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D:\Общая\Хома\09 - ПРЕЗЕНТАЦИИ\2018.08.02 Начальная школа\377_12935_6.jpg">
            <a:extLst>
              <a:ext uri="{FF2B5EF4-FFF2-40B4-BE49-F238E27FC236}">
                <a16:creationId xmlns="" xmlns:a16="http://schemas.microsoft.com/office/drawing/2014/main" id="{E3A693ED-857B-40DB-95E9-4AD409303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924945"/>
            <a:ext cx="1936840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10">
            <a:extLst>
              <a:ext uri="{FF2B5EF4-FFF2-40B4-BE49-F238E27FC236}">
                <a16:creationId xmlns="" xmlns:a16="http://schemas.microsoft.com/office/drawing/2014/main" id="{B8A91BCC-59DC-C0CE-9DF6-B70C521FFF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4230" y="1052624"/>
            <a:ext cx="1217807" cy="16567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44636500"/>
      </p:ext>
    </p:extLst>
  </p:cSld>
  <p:clrMapOvr>
    <a:masterClrMapping/>
  </p:clrMapOvr>
  <p:transition spd="slow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6F09C49-5B72-45E8-BA71-7F0A954C4F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6128" t="14820" r="36341" b="19024"/>
          <a:stretch/>
        </p:blipFill>
        <p:spPr>
          <a:xfrm>
            <a:off x="886521" y="452104"/>
            <a:ext cx="3377471" cy="6087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3D8C50F-9151-4896-8930-FDA545E5C6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6402" t="17561" r="36525" b="16423"/>
          <a:stretch/>
        </p:blipFill>
        <p:spPr>
          <a:xfrm>
            <a:off x="4953931" y="340593"/>
            <a:ext cx="3377471" cy="61768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69559016"/>
      </p:ext>
    </p:extLst>
  </p:cSld>
  <p:clrMapOvr>
    <a:masterClrMapping/>
  </p:clrMapOvr>
  <p:transition spd="slow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3176070" cy="50718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3419872" y="836712"/>
            <a:ext cx="5596381" cy="568863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мускулатуры пальцев и кистей рук.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ориентироваться на листе  тетради, воспринимать рабочее поле листа, видеть разлиновку  строк.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зрительного восприятия и зрительной памяти, умения различать письменные и печатные буквы.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76213991"/>
      </p:ext>
    </p:extLst>
  </p:cSld>
  <p:clrMapOvr>
    <a:masterClrMapping/>
  </p:clrMapOvr>
  <p:transition spd="slow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A75B15-F27A-0F2D-ED94-7E66B5A80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92" y="-459432"/>
            <a:ext cx="8125164" cy="1732582"/>
          </a:xfrm>
        </p:spPr>
        <p:txBody>
          <a:bodyPr/>
          <a:lstStyle/>
          <a:p>
            <a:r>
              <a:rPr lang="ru-RU" sz="2800" b="1" dirty="0">
                <a:solidFill>
                  <a:schemeClr val="bg1"/>
                </a:solidFill>
              </a:rPr>
              <a:t>Преемственность дошкольного и школьного образования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697DB951-73A4-5D9E-147D-28AD0AF201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692696"/>
            <a:ext cx="19442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A16A577B-F694-6445-735E-0BC5694EC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20688"/>
            <a:ext cx="1944216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1ch_1kl">
            <a:extLst>
              <a:ext uri="{FF2B5EF4-FFF2-40B4-BE49-F238E27FC236}">
                <a16:creationId xmlns="" xmlns:a16="http://schemas.microsoft.com/office/drawing/2014/main" id="{562E958F-BA16-F3A2-B0C8-553CAF0FC3B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501008"/>
            <a:ext cx="1872208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2" descr="1ch_2kl">
            <a:extLst>
              <a:ext uri="{FF2B5EF4-FFF2-40B4-BE49-F238E27FC236}">
                <a16:creationId xmlns="" xmlns:a16="http://schemas.microsoft.com/office/drawing/2014/main" id="{A9530FEA-6BE4-6A4A-D25C-843FF05C0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3573016"/>
            <a:ext cx="1728192" cy="2885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3" descr="1ch_3kl">
            <a:extLst>
              <a:ext uri="{FF2B5EF4-FFF2-40B4-BE49-F238E27FC236}">
                <a16:creationId xmlns="" xmlns:a16="http://schemas.microsoft.com/office/drawing/2014/main" id="{9F73E556-61E1-D247-8C0D-BCD240EEF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573016"/>
            <a:ext cx="180020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7" descr="1ch_4kl">
            <a:extLst>
              <a:ext uri="{FF2B5EF4-FFF2-40B4-BE49-F238E27FC236}">
                <a16:creationId xmlns="" xmlns:a16="http://schemas.microsoft.com/office/drawing/2014/main" id="{1BA484AD-AB24-3534-6EBC-359928E69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3573016"/>
            <a:ext cx="1728192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04874401"/>
      </p:ext>
    </p:extLst>
  </p:cSld>
  <p:clrMapOvr>
    <a:masterClrMapping/>
  </p:clrMapOvr>
  <p:transition spd="slow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611560" y="2708920"/>
            <a:ext cx="8316416" cy="1656184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1560" y="2708920"/>
            <a:ext cx="8316416" cy="1656184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Rectangle 77"/>
          <p:cNvSpPr>
            <a:spLocks noChangeAspect="1"/>
          </p:cNvSpPr>
          <p:nvPr/>
        </p:nvSpPr>
        <p:spPr bwMode="auto">
          <a:xfrm>
            <a:off x="4716016" y="980728"/>
            <a:ext cx="4032448" cy="2031325"/>
          </a:xfrm>
          <a:prstGeom prst="rect">
            <a:avLst/>
          </a:prstGeom>
          <a:solidFill>
            <a:srgbClr val="E95674">
              <a:alpha val="1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ru-RU" sz="1800" b="1" dirty="0" smtClean="0">
                <a:latin typeface="Calibri" pitchFamily="34" charset="0"/>
              </a:rPr>
              <a:t>Рабочие тетради используются </a:t>
            </a:r>
            <a:br>
              <a:rPr lang="ru-RU" sz="1800" b="1" dirty="0" smtClean="0">
                <a:latin typeface="Calibri" pitchFamily="34" charset="0"/>
              </a:rPr>
            </a:br>
            <a:r>
              <a:rPr lang="ru-RU" sz="1800" b="1" dirty="0" smtClean="0">
                <a:latin typeface="Calibri" pitchFamily="34" charset="0"/>
              </a:rPr>
              <a:t>в  УМК "Школа России", </a:t>
            </a:r>
            <a:br>
              <a:rPr lang="ru-RU" sz="1800" b="1" dirty="0" smtClean="0">
                <a:latin typeface="Calibri" pitchFamily="34" charset="0"/>
              </a:rPr>
            </a:br>
            <a:r>
              <a:rPr lang="ru-RU" sz="1800" b="1" dirty="0" smtClean="0">
                <a:latin typeface="Calibri" pitchFamily="34" charset="0"/>
              </a:rPr>
              <a:t>в  УМК "Перспектива" </a:t>
            </a:r>
            <a:br>
              <a:rPr lang="ru-RU" sz="1800" b="1" dirty="0" smtClean="0">
                <a:latin typeface="Calibri" pitchFamily="34" charset="0"/>
              </a:rPr>
            </a:br>
            <a:r>
              <a:rPr lang="ru-RU" sz="1800" b="1" dirty="0" smtClean="0">
                <a:latin typeface="Calibri" pitchFamily="34" charset="0"/>
              </a:rPr>
              <a:t>и могут использоваться как универсальные пособия </a:t>
            </a:r>
            <a:br>
              <a:rPr lang="ru-RU" sz="1800" b="1" dirty="0" smtClean="0">
                <a:latin typeface="Calibri" pitchFamily="34" charset="0"/>
              </a:rPr>
            </a:br>
            <a:r>
              <a:rPr lang="ru-RU" sz="1800" b="1" dirty="0" smtClean="0">
                <a:latin typeface="Calibri" pitchFamily="34" charset="0"/>
              </a:rPr>
              <a:t>по  чистописанию. </a:t>
            </a:r>
            <a:br>
              <a:rPr lang="ru-RU" sz="1800" b="1" dirty="0" smtClean="0">
                <a:latin typeface="Calibri" pitchFamily="34" charset="0"/>
              </a:rPr>
            </a:br>
            <a:endParaRPr lang="ru-RU" sz="1800" b="1" dirty="0">
              <a:latin typeface="Calibri" pitchFamily="34" charset="0"/>
            </a:endParaRPr>
          </a:p>
        </p:txBody>
      </p:sp>
      <p:sp>
        <p:nvSpPr>
          <p:cNvPr id="24" name="Rectangle 77"/>
          <p:cNvSpPr>
            <a:spLocks noChangeAspect="1"/>
          </p:cNvSpPr>
          <p:nvPr/>
        </p:nvSpPr>
        <p:spPr bwMode="auto">
          <a:xfrm>
            <a:off x="467544" y="3246075"/>
            <a:ext cx="8279904" cy="830997"/>
          </a:xfrm>
          <a:prstGeom prst="rect">
            <a:avLst/>
          </a:prstGeom>
          <a:solidFill>
            <a:srgbClr val="E95674">
              <a:alpha val="1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ru-RU" sz="1600" dirty="0">
                <a:latin typeface="Calibri" pitchFamily="34" charset="0"/>
              </a:rPr>
              <a:t>Тетради по чистописанию </a:t>
            </a:r>
            <a:r>
              <a:rPr lang="ru-RU" sz="1600" dirty="0" smtClean="0">
                <a:latin typeface="Calibri" pitchFamily="34" charset="0"/>
              </a:rPr>
              <a:t>отличаются систематизированным подходом      </a:t>
            </a:r>
            <a:r>
              <a:rPr lang="ru-RU" sz="1600" dirty="0">
                <a:latin typeface="Calibri" pitchFamily="34" charset="0"/>
              </a:rPr>
              <a:t>к формированию почерка учащихся, то есть они посвящены решению одной </a:t>
            </a:r>
            <a:r>
              <a:rPr lang="ru-RU" sz="1600" dirty="0" smtClean="0">
                <a:latin typeface="Calibri" pitchFamily="34" charset="0"/>
              </a:rPr>
              <a:t>из </a:t>
            </a:r>
            <a:r>
              <a:rPr lang="ru-RU" sz="1600" dirty="0">
                <a:latin typeface="Calibri" pitchFamily="34" charset="0"/>
              </a:rPr>
              <a:t>главных задач </a:t>
            </a:r>
            <a:r>
              <a:rPr lang="ru-RU" sz="1600" dirty="0" smtClean="0">
                <a:latin typeface="Calibri" pitchFamily="34" charset="0"/>
              </a:rPr>
              <a:t>обучения в </a:t>
            </a:r>
            <a:r>
              <a:rPr lang="ru-RU" sz="1600" dirty="0">
                <a:latin typeface="Calibri" pitchFamily="34" charset="0"/>
              </a:rPr>
              <a:t>начальной </a:t>
            </a:r>
            <a:r>
              <a:rPr lang="ru-RU" sz="1600" dirty="0" smtClean="0">
                <a:latin typeface="Calibri" pitchFamily="34" charset="0"/>
              </a:rPr>
              <a:t>школе.</a:t>
            </a:r>
            <a:endParaRPr lang="ru-RU" sz="1600" dirty="0">
              <a:latin typeface="Calibri" pitchFamily="34" charset="0"/>
            </a:endParaRPr>
          </a:p>
        </p:txBody>
      </p:sp>
      <p:pic>
        <p:nvPicPr>
          <p:cNvPr id="26" name="Picture 3" descr="E:\Prezentatzia\2023\Начальная школа\книги\377-17191-9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7763" y="984796"/>
            <a:ext cx="1530805" cy="2174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7" name="Picture 4" descr="E:\Prezentatzia\2023\Начальная школа\книги\377-18959-6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7563" y="984796"/>
            <a:ext cx="1530805" cy="21602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8" name="Picture 5" descr="E:\Prezentatzia\2023\Начальная школа\книги\377-16078-6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200" y="4180487"/>
            <a:ext cx="1559576" cy="22008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9" name="Picture 6" descr="E:\Prezentatzia\2023\Начальная школа\книги\377-17592-6-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4405" y="4180487"/>
            <a:ext cx="1559576" cy="21877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" name="Picture 7" descr="E:\Prezentatzia\2023\Начальная школа\книги\377-18413-3-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40816" y="4180487"/>
            <a:ext cx="1559576" cy="21482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1" name="Picture 8" descr="E:\Prezentatzia\2023\Начальная школа\книги\377-18778-3-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92610" y="4180487"/>
            <a:ext cx="1559576" cy="21602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2" name="Text Box 160"/>
          <p:cNvSpPr txBox="1">
            <a:spLocks noChangeArrowheads="1"/>
          </p:cNvSpPr>
          <p:nvPr/>
        </p:nvSpPr>
        <p:spPr bwMode="auto">
          <a:xfrm>
            <a:off x="2232025" y="5715"/>
            <a:ext cx="360880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 smtClean="0">
                <a:solidFill>
                  <a:schemeClr val="bg1"/>
                </a:solidFill>
                <a:latin typeface="Calibri" pitchFamily="34" charset="0"/>
              </a:rPr>
              <a:t>Чистописание</a:t>
            </a:r>
            <a:endParaRPr lang="ru-RU" sz="44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Tm="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ЧИСТОПИСАНИЕ. РАБОЧАЯ ТЕТРАДЬ № 1. 3 КЛАСС. Издание пятнадцатое, переработанное и дополненное. ФГОС НОВЫЙ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836712"/>
            <a:ext cx="1616537" cy="22322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7" name="Picture 4" descr="ЧИСТОПИСАНИЕ. РАБОЧАЯ ТЕТРАДЬ № 2. 3 КЛАСС. Издание четырнадцатое, переработанное и дополненное. ФГОС НОВЫЙ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0310" y="836960"/>
            <a:ext cx="1597642" cy="2232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8" name="Picture 6" descr="ЧИСТОПИСАНИЕ. РАБОЧАЯ ТЕТРАДЬ № 3. 3 КЛАСС. Издание четырнадцатое, переработанное и дополненное. ФГОС НОВЫЙ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6109" y="836960"/>
            <a:ext cx="1567934" cy="2232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9" name="Picture 8" descr="ЧИСТОПИСАНИЕ. РАБОЧАЯ ТЕТРАДЬ № 4. 3 КЛАСС. Издание пятнадцатое, переработанное и дополненное. ФГОС НОВЫЙ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836960"/>
            <a:ext cx="1590943" cy="2232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7" name="Picture 30" descr="4ch_4k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36693" y="4365104"/>
            <a:ext cx="1591691" cy="223224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9" name="Picture 29" descr="3ch_4k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81445" y="4365104"/>
            <a:ext cx="1546739" cy="223224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" name="Picture 28" descr="2ch_4k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92105" y="4365104"/>
            <a:ext cx="1535879" cy="223224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1" name="Picture 27" descr="1ch_4k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5616" y="4365104"/>
            <a:ext cx="1531290" cy="223224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2" name="Rectangle 77"/>
          <p:cNvSpPr>
            <a:spLocks noChangeAspect="1"/>
          </p:cNvSpPr>
          <p:nvPr/>
        </p:nvSpPr>
        <p:spPr bwMode="auto">
          <a:xfrm>
            <a:off x="539552" y="3133417"/>
            <a:ext cx="8280920" cy="1015663"/>
          </a:xfrm>
          <a:prstGeom prst="rect">
            <a:avLst/>
          </a:prstGeom>
          <a:solidFill>
            <a:srgbClr val="E95674">
              <a:alpha val="1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ru-RU" sz="2000" b="1" dirty="0" smtClean="0">
                <a:latin typeface="Calibri" pitchFamily="34" charset="0"/>
              </a:rPr>
              <a:t>В </a:t>
            </a:r>
            <a:r>
              <a:rPr lang="ru-RU" sz="2000" b="1" dirty="0">
                <a:latin typeface="Calibri" pitchFamily="34" charset="0"/>
              </a:rPr>
              <a:t>тетрадях методы и приёмы </a:t>
            </a:r>
            <a:r>
              <a:rPr lang="ru-RU" sz="2000" b="1" dirty="0" smtClean="0">
                <a:latin typeface="Calibri" pitchFamily="34" charset="0"/>
              </a:rPr>
              <a:t>совершенствования почерка сочетаются </a:t>
            </a:r>
            <a:br>
              <a:rPr lang="ru-RU" sz="2000" b="1" dirty="0" smtClean="0">
                <a:latin typeface="Calibri" pitchFamily="34" charset="0"/>
              </a:rPr>
            </a:br>
            <a:r>
              <a:rPr lang="ru-RU" sz="2000" b="1" dirty="0" smtClean="0">
                <a:latin typeface="Calibri" pitchFamily="34" charset="0"/>
              </a:rPr>
              <a:t>с </a:t>
            </a:r>
            <a:r>
              <a:rPr lang="ru-RU" sz="2000" b="1" dirty="0">
                <a:latin typeface="Calibri" pitchFamily="34" charset="0"/>
              </a:rPr>
              <a:t>заданиями, </a:t>
            </a:r>
            <a:r>
              <a:rPr lang="ru-RU" sz="2000" b="1" dirty="0" smtClean="0">
                <a:latin typeface="Calibri" pitchFamily="34" charset="0"/>
              </a:rPr>
              <a:t>направленными на развитие орфографического письма, речи</a:t>
            </a:r>
            <a:r>
              <a:rPr lang="ru-RU" sz="2000" b="1" dirty="0">
                <a:latin typeface="Calibri" pitchFamily="34" charset="0"/>
              </a:rPr>
              <a:t>, формированию </a:t>
            </a:r>
            <a:r>
              <a:rPr lang="ru-RU" sz="2000" b="1" dirty="0" smtClean="0">
                <a:latin typeface="Calibri" pitchFamily="34" charset="0"/>
              </a:rPr>
              <a:t>интереса к </a:t>
            </a:r>
            <a:r>
              <a:rPr lang="ru-RU" sz="2000" b="1" dirty="0">
                <a:latin typeface="Calibri" pitchFamily="34" charset="0"/>
              </a:rPr>
              <a:t>чтению.  </a:t>
            </a:r>
          </a:p>
        </p:txBody>
      </p:sp>
      <p:sp>
        <p:nvSpPr>
          <p:cNvPr id="33" name="Text Box 160"/>
          <p:cNvSpPr txBox="1">
            <a:spLocks noChangeArrowheads="1"/>
          </p:cNvSpPr>
          <p:nvPr/>
        </p:nvSpPr>
        <p:spPr bwMode="auto">
          <a:xfrm>
            <a:off x="2448049" y="0"/>
            <a:ext cx="360880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 smtClean="0">
                <a:solidFill>
                  <a:schemeClr val="bg1"/>
                </a:solidFill>
                <a:latin typeface="Calibri" pitchFamily="34" charset="0"/>
              </a:rPr>
              <a:t>Чистописание</a:t>
            </a:r>
            <a:endParaRPr lang="ru-RU" sz="44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Tm="0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635896" y="836712"/>
            <a:ext cx="5400600" cy="561662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tx1"/>
                </a:solidFill>
              </a:rPr>
              <a:t>Данное пособие полностью соответствует ФГОС дошкольного образования. Тетрадь "Звуки и буквы" </a:t>
            </a:r>
            <a:r>
              <a:rPr lang="ru-RU" sz="2000" dirty="0">
                <a:solidFill>
                  <a:schemeClr val="tx1"/>
                </a:solidFill>
              </a:rPr>
              <a:t>рекомендуется для работы с </a:t>
            </a:r>
            <a:r>
              <a:rPr lang="ru-RU" sz="1800" dirty="0">
                <a:solidFill>
                  <a:schemeClr val="tx1"/>
                </a:solidFill>
              </a:rPr>
              <a:t>детьми 5-6 лет. Она направлена на развитие фонематического слуха дошкольника, развитие мелкой моторики рук и художественного вкуса ребёнка. Задача данной тетради - научить ребёнка ясно и чётко произносить слова, слышать и различать звуки русской речи, выделять слогообразующие гласные звуки, составлять простые звуковые схемы слов, давать характеристику отдельным звукам на основе практических </a:t>
            </a:r>
            <a:r>
              <a:rPr lang="ru-RU" sz="1600" dirty="0">
                <a:solidFill>
                  <a:schemeClr val="tx1"/>
                </a:solidFill>
              </a:rPr>
              <a:t>действий, чётко и последовательно произносить звуки в словах, произносить слова </a:t>
            </a:r>
            <a:r>
              <a:rPr lang="ru-RU" sz="1800" dirty="0">
                <a:solidFill>
                  <a:schemeClr val="tx1"/>
                </a:solidFill>
              </a:rPr>
              <a:t>по слогам, выделять ударный слог. </a:t>
            </a:r>
          </a:p>
        </p:txBody>
      </p:sp>
      <p:pic>
        <p:nvPicPr>
          <p:cNvPr id="6" name="Picture 2" descr="D:\Общая\Хома\09 - ПРЕЗЕНТАЦИИ\2019.07.04 Начальная школа\Звуки и Букв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2696441" cy="429054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547664" y="188640"/>
            <a:ext cx="6336704" cy="432048"/>
          </a:xfrm>
          <a:prstGeom prst="rect">
            <a:avLst/>
          </a:prstGeom>
          <a:solidFill>
            <a:srgbClr val="E95674"/>
          </a:solidFill>
          <a:ln>
            <a:solidFill>
              <a:srgbClr val="E956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Развитие фонематического слуха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253204339"/>
      </p:ext>
    </p:extLst>
  </p:cSld>
  <p:clrMapOvr>
    <a:masterClrMapping/>
  </p:clrMapOvr>
  <p:transition spd="slow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9551556-122A-F29E-E5CF-1921468EA3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834189"/>
            <a:ext cx="4159941" cy="5763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6C9F93E-A8E5-24CF-8018-C6722A018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908720"/>
            <a:ext cx="3744416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1393613"/>
      </p:ext>
    </p:extLst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768FA043-8F58-4A96-8707-222500EE1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36494" t="20487" r="36250" b="12358"/>
          <a:stretch/>
        </p:blipFill>
        <p:spPr>
          <a:xfrm>
            <a:off x="395536" y="1063964"/>
            <a:ext cx="3096344" cy="4669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923928" y="1052736"/>
            <a:ext cx="5001557" cy="49312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Мелкая мускулатура пальцев: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упражнения на развитие силы пальцев и быстроты их движений.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Зрительный анализ и синтез: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упражнения на определение правых и левых частей тела;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задания на ориентировку в пространстве по отношению к предметам;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задания с условиями по выбору нужных направлений.</a:t>
            </a: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00262" y="97468"/>
            <a:ext cx="84563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Графомоторные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навыки – шаги к письму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1468144"/>
      </p:ext>
    </p:extLst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1" name="Picture 3" descr="D:\Общая\Хома\09 - ПРЕЗЕНТАЦИИ\2018.08.02 Начальная школа\377_12935_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836712"/>
            <a:ext cx="1989874" cy="27438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92866" name="Picture 2" descr="D:\Общая\Хома\09 - ПРЕЗЕНТАЦИИ\2019.07.04 Начальная школа\Звуки и Букв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45024"/>
            <a:ext cx="2041678" cy="2815813"/>
          </a:xfrm>
          <a:prstGeom prst="rect">
            <a:avLst/>
          </a:prstGeom>
          <a:noFill/>
          <a:effectLst/>
        </p:spPr>
      </p:pic>
      <p:pic>
        <p:nvPicPr>
          <p:cNvPr id="288770" name="Picture 2" descr="D:\Общая\Хома\09 - ПРЕЗЕНТАЦИИ\2018.08.02 Начальная школа\377_12934_9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836712"/>
            <a:ext cx="1986811" cy="2739667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 Box 160"/>
          <p:cNvSpPr txBox="1">
            <a:spLocks noChangeArrowheads="1"/>
          </p:cNvSpPr>
          <p:nvPr/>
        </p:nvSpPr>
        <p:spPr bwMode="auto">
          <a:xfrm>
            <a:off x="1370476" y="-15190"/>
            <a:ext cx="6945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b="1" dirty="0" smtClean="0">
                <a:solidFill>
                  <a:schemeClr val="bg1"/>
                </a:solidFill>
                <a:latin typeface="Calibri" pitchFamily="34" charset="0"/>
              </a:rPr>
              <a:t>УМК Подготовка </a:t>
            </a:r>
            <a:r>
              <a:rPr lang="ru-RU" sz="4000" b="1" dirty="0" smtClean="0">
                <a:solidFill>
                  <a:schemeClr val="bg1"/>
                </a:solidFill>
                <a:latin typeface="Calibri" pitchFamily="34" charset="0"/>
              </a:rPr>
              <a:t>к 1-му классу</a:t>
            </a:r>
            <a:endParaRPr lang="ru-RU" sz="4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" name="Picture 4" descr="D:\Общая\ГАЛИНА\Презентация\Начальная школа 2021-2022\Новые обложки\377-15972-8-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17032"/>
            <a:ext cx="1932951" cy="27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V35\общая\Женя\книги\5000 задач\377-17399-1\t_377-17399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45024"/>
            <a:ext cx="1920937" cy="27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836712"/>
            <a:ext cx="2062399" cy="267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 descr="\\V16\общая\ПОЛИНА\КНИГИ\Книги ИГНАТЬЕВОЙ\377-18982-4\t_377-18982-4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3645024"/>
            <a:ext cx="2080266" cy="2780928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741644" y="758582"/>
            <a:ext cx="5294851" cy="57667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1"/>
              </a:solidFill>
            </a:endParaRPr>
          </a:p>
          <a:p>
            <a:pPr algn="ctr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слова подобраны в пособии так, что анализируемые звуки находятся в сильной позиции (слышатся без искажения). На каждой странице взрослые найдут не только рекомендации по организации занятий с детьми, но и дополнительные интересные сведения, знания о предметах, которые можно использовать для беседы с детьми. </a:t>
            </a:r>
          </a:p>
          <a:p>
            <a:pPr algn="ctr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со звуками русской речи поможет правильному обучению детей чтению, печатанию и письму слов, предложений, мини-текстов, поможет подготовить ребёнка к дальнейшему обучению в школе.</a:t>
            </a:r>
          </a:p>
          <a:p>
            <a:pPr algn="ctr"/>
            <a:endParaRPr lang="ru-RU" dirty="0"/>
          </a:p>
        </p:txBody>
      </p:sp>
      <p:pic>
        <p:nvPicPr>
          <p:cNvPr id="6" name="Объект 10">
            <a:extLst>
              <a:ext uri="{FF2B5EF4-FFF2-40B4-BE49-F238E27FC236}">
                <a16:creationId xmlns="" xmlns:a16="http://schemas.microsoft.com/office/drawing/2014/main" id="{3D0AA186-831C-4A07-AD87-DA155FDCB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36768" t="21301" r="36708" b="11545"/>
          <a:stretch/>
        </p:blipFill>
        <p:spPr>
          <a:xfrm>
            <a:off x="179512" y="1065226"/>
            <a:ext cx="3330171" cy="5244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22565392"/>
      </p:ext>
    </p:extLst>
  </p:cSld>
  <p:clrMapOvr>
    <a:masterClrMapping/>
  </p:clrMapOvr>
  <p:transition spd="slow"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\\V16\общая\ПОЛИНА\КНИГИ\Книги ИГНАТЬЕВОЙ\377-18982-4\t_377-18982-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3780420" cy="518457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427984" y="1052736"/>
            <a:ext cx="4499992" cy="4824536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Rectangle 77"/>
          <p:cNvSpPr>
            <a:spLocks noChangeAspect="1"/>
          </p:cNvSpPr>
          <p:nvPr/>
        </p:nvSpPr>
        <p:spPr bwMode="auto">
          <a:xfrm>
            <a:off x="4499992" y="980728"/>
            <a:ext cx="4464496" cy="5293757"/>
          </a:xfrm>
          <a:prstGeom prst="rect">
            <a:avLst/>
          </a:prstGeom>
          <a:solidFill>
            <a:srgbClr val="E95674">
              <a:alpha val="1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ru-RU" sz="1300" dirty="0" smtClean="0">
                <a:latin typeface="+mn-lt"/>
              </a:rPr>
              <a:t>Данное пособие предназначено для обучения детей дошкольного возраста и первоклассников правильному печатанию букв русского алфавита, слогов, слов, предложений и небольших текстов.</a:t>
            </a:r>
          </a:p>
          <a:p>
            <a:pPr eaLnBrk="0" hangingPunct="0">
              <a:buFont typeface="Arial" charset="0"/>
              <a:buNone/>
            </a:pPr>
            <a:r>
              <a:rPr lang="ru-RU" sz="1300" dirty="0" smtClean="0">
                <a:latin typeface="+mn-lt"/>
              </a:rPr>
              <a:t>Выполняя предложенные в книге задания, дети учатся:</a:t>
            </a:r>
          </a:p>
          <a:p>
            <a:pPr eaLnBrk="0" hangingPunct="0">
              <a:buFont typeface="Arial" charset="0"/>
              <a:buNone/>
            </a:pPr>
            <a:r>
              <a:rPr lang="ru-RU" sz="1300" dirty="0" smtClean="0">
                <a:latin typeface="+mn-lt"/>
              </a:rPr>
              <a:t>● ориентироваться на клетчатой основе  рабочего поля тетради; </a:t>
            </a:r>
          </a:p>
          <a:p>
            <a:pPr eaLnBrk="0" hangingPunct="0">
              <a:buFont typeface="Arial" charset="0"/>
              <a:buNone/>
            </a:pPr>
            <a:r>
              <a:rPr lang="ru-RU" sz="1300" dirty="0" smtClean="0">
                <a:latin typeface="+mn-lt"/>
              </a:rPr>
              <a:t>● работать в соответствии с заданным алгоритмом: слева направо, сверху вниз;</a:t>
            </a:r>
          </a:p>
          <a:p>
            <a:pPr eaLnBrk="0" hangingPunct="0">
              <a:buFont typeface="Arial" charset="0"/>
              <a:buNone/>
            </a:pPr>
            <a:r>
              <a:rPr lang="ru-RU" sz="1300" dirty="0" smtClean="0">
                <a:latin typeface="+mn-lt"/>
              </a:rPr>
              <a:t>● выполнять графические задания по выделению </a:t>
            </a:r>
            <a:br>
              <a:rPr lang="ru-RU" sz="1300" dirty="0" smtClean="0">
                <a:latin typeface="+mn-lt"/>
              </a:rPr>
            </a:br>
            <a:r>
              <a:rPr lang="ru-RU" sz="1300" dirty="0" smtClean="0">
                <a:latin typeface="+mn-lt"/>
              </a:rPr>
              <a:t>в слове слогов, ударного слога, ударного звука;</a:t>
            </a:r>
          </a:p>
          <a:p>
            <a:pPr eaLnBrk="0" hangingPunct="0">
              <a:buFont typeface="Arial" charset="0"/>
              <a:buNone/>
            </a:pPr>
            <a:r>
              <a:rPr lang="ru-RU" sz="1300" dirty="0" smtClean="0">
                <a:latin typeface="+mn-lt"/>
              </a:rPr>
              <a:t>● выполнять слоговой и звуковой анализ слов;</a:t>
            </a:r>
          </a:p>
          <a:p>
            <a:pPr eaLnBrk="0" hangingPunct="0">
              <a:buFont typeface="Arial" charset="0"/>
              <a:buNone/>
            </a:pPr>
            <a:r>
              <a:rPr lang="ru-RU" sz="1300" dirty="0" smtClean="0">
                <a:latin typeface="+mn-lt"/>
              </a:rPr>
              <a:t>● различать слова разных морфологических групп (без введения терминов) на основе вопросов и значений слов;</a:t>
            </a:r>
          </a:p>
          <a:p>
            <a:pPr eaLnBrk="0" hangingPunct="0">
              <a:buFont typeface="Arial" charset="0"/>
              <a:buNone/>
            </a:pPr>
            <a:r>
              <a:rPr lang="ru-RU" sz="1300" dirty="0" smtClean="0">
                <a:latin typeface="+mn-lt"/>
              </a:rPr>
              <a:t>● печатать слоги, слова простой слоговой структуры, предложения, тексты.</a:t>
            </a:r>
          </a:p>
          <a:p>
            <a:pPr eaLnBrk="0" hangingPunct="0">
              <a:buFont typeface="Arial" charset="0"/>
              <a:buNone/>
            </a:pPr>
            <a:r>
              <a:rPr lang="ru-RU" sz="1300" dirty="0" smtClean="0">
                <a:latin typeface="+mn-lt"/>
              </a:rPr>
              <a:t>В пособии предлагается материал для развития устной и письменной речи.  Такое содержание заданий для занятий способствует формированию первоначальных базовых навыков чтения и письма, учебной мотивации ребёнка.</a:t>
            </a:r>
            <a:endParaRPr lang="ru-RU" sz="1300" dirty="0">
              <a:latin typeface="+mn-lt"/>
            </a:endParaRPr>
          </a:p>
        </p:txBody>
      </p:sp>
      <p:sp>
        <p:nvSpPr>
          <p:cNvPr id="10" name="Text Box 160"/>
          <p:cNvSpPr txBox="1">
            <a:spLocks noChangeArrowheads="1"/>
          </p:cNvSpPr>
          <p:nvPr/>
        </p:nvSpPr>
        <p:spPr bwMode="auto">
          <a:xfrm>
            <a:off x="721762" y="-27384"/>
            <a:ext cx="69465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Calibri" pitchFamily="34" charset="0"/>
              </a:rPr>
              <a:t>Подготовка к 1-му классу</a:t>
            </a:r>
            <a:endParaRPr lang="ru-RU" sz="48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Tm="0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496" y="2852937"/>
            <a:ext cx="2189887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1387220"/>
            <a:ext cx="2160303" cy="3553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427984" y="527955"/>
            <a:ext cx="4638696" cy="59973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  <a:p>
            <a:r>
              <a:rPr lang="ru-RU" sz="1800" dirty="0">
                <a:solidFill>
                  <a:schemeClr val="tx1"/>
                </a:solidFill>
              </a:rPr>
              <a:t>Выполняя задания, дети приобретают знания, способности и умения: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</a:rPr>
              <a:t>ориентируются на клетчатой основе рабочего поля тетради,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</a:rPr>
              <a:t>работают слева — направо, сверху — вниз аккуратно и эстетично.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</a:rPr>
              <a:t>знакомятся с алфавитом русского языка;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</a:rPr>
              <a:t>знакомятся с понятиями слог, слово, предложение, текст;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</a:rPr>
              <a:t>проводят анализ слоговой структуры слова,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</a:rPr>
              <a:t>выделяют ударный слог и ударный звук;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</a:rPr>
              <a:t>печатают слоги и слова простой слоговой структуры;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</a:rPr>
              <a:t>относят слова к разным морфологическим группам (без ознакомления с терминологией) на основе вопросов и значения слова.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3305312"/>
      </p:ext>
    </p:extLst>
  </p:cSld>
  <p:clrMapOvr>
    <a:masterClrMapping/>
  </p:clrMapOvr>
  <p:transition spd="slow"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1A9E9856-E9BD-F335-1BF0-C2C2BF34C1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6534" y="943119"/>
            <a:ext cx="2955626" cy="1628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09AC2F7E-BB11-EE4A-1110-74FC47CD4B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622" y="2849856"/>
            <a:ext cx="3452538" cy="1436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86A6282-C55C-48D2-9E07-208571F105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936" y="4564075"/>
            <a:ext cx="3722224" cy="1350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99998E4-711D-8D97-F316-DBB4A4B066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908720"/>
            <a:ext cx="4041771" cy="5581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93242902"/>
      </p:ext>
    </p:extLst>
  </p:cSld>
  <p:clrMapOvr>
    <a:masterClrMapping/>
  </p:clrMapOvr>
  <p:transition spd="slow"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2204864"/>
            <a:ext cx="2243650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1628800"/>
            <a:ext cx="2215216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572000" y="836712"/>
            <a:ext cx="4474509" cy="568863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данного универсального пособия – помочь детям систематизировать свои знания, научиться логично строить ответы на поставленные вопросы; родителям дать возможность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 готовность ребёнка к школе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профессионально задавая вопросы по всей программе дошкольного образования. Используя данное пособие, взрослые могут выбрать готовый спектр вопросов именно для своего ребёнка. Пособие рассчитано на воспитателей детских садов, методистов, а также родителей для занятий с детьми.</a:t>
            </a:r>
          </a:p>
        </p:txBody>
      </p:sp>
    </p:spTree>
    <p:extLst>
      <p:ext uri="{BB962C8B-B14F-4D97-AF65-F5344CB8AC3E}">
        <p14:creationId xmlns:p14="http://schemas.microsoft.com/office/powerpoint/2010/main" xmlns="" val="2841308290"/>
      </p:ext>
    </p:extLst>
  </p:cSld>
  <p:clrMapOvr>
    <a:masterClrMapping/>
  </p:clrMapOvr>
  <p:transition spd="slow"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4420"/>
          <a:stretch/>
        </p:blipFill>
        <p:spPr>
          <a:xfrm>
            <a:off x="107504" y="1412776"/>
            <a:ext cx="3671723" cy="4712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995936" y="836712"/>
            <a:ext cx="4969891" cy="561662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 успеха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важна для ребёнка.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по теме и задания для развития мелкой моторики помогут подготовить руку к письму.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 должен всегда чувствовать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доброжелательное отношение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нему взрослого человека.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каждой темы у родителя есть возможность оценить своего ребёнка. Здесь он указывает количество правильно выполненных заданий и заданий, не выполненных ребёнком, а также пишет свои замечания, делает пометки, чтобы потом вернуться и исправить то, что недостаточно отработано.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0351406"/>
      </p:ext>
    </p:extLst>
  </p:cSld>
  <p:clrMapOvr>
    <a:masterClrMapping/>
  </p:clrMapOvr>
  <p:transition spd="slow"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n-US" altLang="ru-RU" sz="2400" b="1" dirty="0">
                <a:solidFill>
                  <a:schemeClr val="bg1"/>
                </a:solidFill>
              </a:rPr>
              <a:t>Понятийное мышление – основа </a:t>
            </a:r>
            <a:r>
              <a:rPr lang="ru-RU" altLang="ru-RU" sz="2400" b="1" dirty="0">
                <a:solidFill>
                  <a:schemeClr val="bg1"/>
                </a:solidFill>
              </a:rPr>
              <a:t/>
            </a:r>
            <a:br>
              <a:rPr lang="ru-RU" altLang="ru-RU" sz="2400" b="1" dirty="0">
                <a:solidFill>
                  <a:schemeClr val="bg1"/>
                </a:solidFill>
              </a:rPr>
            </a:br>
            <a:r>
              <a:rPr lang="en-US" altLang="ru-RU" sz="2400" b="1" dirty="0">
                <a:solidFill>
                  <a:schemeClr val="bg1"/>
                </a:solidFill>
              </a:rPr>
              <a:t>для обучения в школе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71B7B276-6776-41E6-5CBF-86AD217F0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2" y="980729"/>
            <a:ext cx="2325637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51521" y="1124744"/>
            <a:ext cx="3816424" cy="525658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многообразие интеллектуальных задач,  в процессе уч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 абсолютное большинство из них может быть решено с помощью понятийного мышления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</a:p>
          <a:p>
            <a:pPr algn="ctr">
              <a:lnSpc>
                <a:spcPct val="100000"/>
              </a:lnSpc>
            </a:pP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форма мышления, в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которой отражены </a:t>
            </a:r>
            <a:r>
              <a:rPr lang="en-US" altLang="ru-RU" sz="2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существенные признаки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предметов и явлений.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93A25A1-0562-44B1-7625-1CF3429A9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2005217"/>
            <a:ext cx="2436568" cy="3656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73550392"/>
      </p:ext>
    </p:extLst>
  </p:cSld>
  <p:clrMapOvr>
    <a:masterClrMapping/>
  </p:clrMapOvr>
  <p:transition spd="slow"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A48336-7DE8-40DC-9154-A0FB2286E2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84746"/>
            <a:ext cx="9144000" cy="2304142"/>
          </a:xfrm>
          <a:ln w="12700"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ru-RU" sz="2900" b="1" dirty="0">
                <a:cs typeface="Times New Roman" panose="02020603050405020304" pitchFamily="18" charset="0"/>
              </a:rPr>
              <a:t>Готовность к школе </a:t>
            </a:r>
            <a:r>
              <a:rPr lang="ru-RU" sz="2900" dirty="0">
                <a:cs typeface="Times New Roman" panose="02020603050405020304" pitchFamily="18" charset="0"/>
              </a:rPr>
              <a:t>–  уровень психологического, физического развития и функционального состояния здоровья ребенка, при котором все нагрузки и требования школьного обучения не приведут к нарушению психического и физического здоровья, нарушению социально-психологической адаптации и снижению эффективности обучения.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BEFB4A2-49B9-4013-8C3C-7E7F3BD0A02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07504" y="3212976"/>
            <a:ext cx="5472608" cy="32403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endParaRPr lang="ru-RU" dirty="0"/>
          </a:p>
          <a:p>
            <a:pPr marL="0" indent="0" algn="ctr">
              <a:buNone/>
            </a:pPr>
            <a:r>
              <a:rPr lang="ru-RU" sz="6200" b="1" u="sng" dirty="0"/>
              <a:t>Практические задачи диагностики развития:  </a:t>
            </a:r>
          </a:p>
          <a:p>
            <a:pPr marL="0" indent="0">
              <a:buNone/>
            </a:pPr>
            <a:endParaRPr lang="ru-RU" sz="6200" b="1" u="sng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7200" dirty="0"/>
              <a:t>определить </a:t>
            </a:r>
            <a:r>
              <a:rPr lang="ru-RU" sz="7200" dirty="0" smtClean="0"/>
              <a:t>уровень </a:t>
            </a:r>
            <a:r>
              <a:rPr lang="ru-RU" sz="7200" dirty="0" err="1" smtClean="0"/>
              <a:t>сформированности</a:t>
            </a:r>
            <a:endParaRPr lang="en-US" sz="7200" dirty="0"/>
          </a:p>
          <a:p>
            <a:pPr marL="0" indent="0">
              <a:buNone/>
            </a:pPr>
            <a:r>
              <a:rPr lang="ru-RU" sz="7200" dirty="0" err="1"/>
              <a:t>школьнозначимых</a:t>
            </a:r>
            <a:r>
              <a:rPr lang="en-US" sz="7200" dirty="0"/>
              <a:t> </a:t>
            </a:r>
            <a:r>
              <a:rPr lang="ru-RU" sz="7200" dirty="0"/>
              <a:t> функций;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7200" dirty="0"/>
              <a:t>выделить риски дезадаптации;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7200" dirty="0"/>
              <a:t>составить программы индивидуального</a:t>
            </a:r>
          </a:p>
          <a:p>
            <a:pPr marL="0" indent="0">
              <a:buNone/>
            </a:pPr>
            <a:r>
              <a:rPr lang="ru-RU" sz="7200" dirty="0"/>
              <a:t>    адаптивного развития;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7200" dirty="0"/>
              <a:t>помочь родителям выбрать программу</a:t>
            </a:r>
            <a:endParaRPr lang="en-US" sz="7200" dirty="0"/>
          </a:p>
          <a:p>
            <a:pPr marL="0" indent="0">
              <a:buNone/>
            </a:pPr>
            <a:r>
              <a:rPr lang="ru-RU" sz="7200" dirty="0"/>
              <a:t>обучения и режима учебной и внеучебной</a:t>
            </a:r>
          </a:p>
          <a:p>
            <a:pPr marL="0" indent="0">
              <a:buNone/>
            </a:pPr>
            <a:r>
              <a:rPr lang="ru-RU" sz="7200" dirty="0"/>
              <a:t>нагрузки.   </a:t>
            </a:r>
            <a:endParaRPr lang="en-US" sz="7200" dirty="0"/>
          </a:p>
          <a:p>
            <a:pPr marL="0" indent="0">
              <a:buNone/>
            </a:pPr>
            <a:r>
              <a:rPr lang="ru-RU" sz="6200" dirty="0"/>
              <a:t>  </a:t>
            </a:r>
          </a:p>
          <a:p>
            <a:pPr marL="0" indent="0">
              <a:buNone/>
            </a:pPr>
            <a:r>
              <a:rPr lang="ru-RU" dirty="0"/>
              <a:t>             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6146" name="Picture 2" descr="Картинки по запросу &quot;диагностика готовности к школе картинки&quot;">
            <a:extLst>
              <a:ext uri="{FF2B5EF4-FFF2-40B4-BE49-F238E27FC236}">
                <a16:creationId xmlns="" xmlns:a16="http://schemas.microsoft.com/office/drawing/2014/main" id="{442A5B64-5AED-42C1-BAB3-79617204E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5792" y="3497086"/>
            <a:ext cx="3004680" cy="2668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87050360"/>
      </p:ext>
    </p:extLst>
  </p:cSld>
  <p:clrMapOvr>
    <a:masterClrMapping/>
  </p:clrMapOvr>
  <p:transition spd="slow"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7"/>
          <p:cNvSpPr>
            <a:spLocks noChangeAspect="1"/>
          </p:cNvSpPr>
          <p:nvPr/>
        </p:nvSpPr>
        <p:spPr bwMode="auto">
          <a:xfrm>
            <a:off x="5292080" y="1196752"/>
            <a:ext cx="3384376" cy="4524315"/>
          </a:xfrm>
          <a:prstGeom prst="rect">
            <a:avLst/>
          </a:prstGeom>
          <a:solidFill>
            <a:srgbClr val="E95674">
              <a:alpha val="1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2000" dirty="0" smtClean="0">
                <a:latin typeface="Calibri" pitchFamily="34" charset="0"/>
              </a:rPr>
              <a:t>Эта серия красочно иллюстрированных развивающих пособий представляет собой целостную систему занятий </a:t>
            </a:r>
            <a:br>
              <a:rPr lang="ru-RU" sz="2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с дошкольником. 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2000" dirty="0" smtClean="0">
                <a:latin typeface="Calibri" pitchFamily="34" charset="0"/>
              </a:rPr>
              <a:t>Пособия полностью соответствуют ФГОС ДО </a:t>
            </a:r>
            <a:br>
              <a:rPr lang="ru-RU" sz="2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и созданы известными экспертами  по дошкольному образованию.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2000" dirty="0" smtClean="0">
                <a:latin typeface="Calibri" pitchFamily="34" charset="0"/>
              </a:rPr>
              <a:t>Книги будут полезны </a:t>
            </a:r>
            <a:br>
              <a:rPr lang="ru-RU" sz="2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как родителям, так и специалистам.</a:t>
            </a:r>
          </a:p>
        </p:txBody>
      </p:sp>
      <p:pic>
        <p:nvPicPr>
          <p:cNvPr id="7" name="Picture 2" descr="E:\Prezentatzia\2023\Начальная школа\3_презентация_Начальная школа_2023_2024_УМК(5-7лет).files\slide0601_image0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80728"/>
            <a:ext cx="2061958" cy="2629470"/>
          </a:xfrm>
          <a:prstGeom prst="rect">
            <a:avLst/>
          </a:prstGeom>
          <a:noFill/>
        </p:spPr>
      </p:pic>
      <p:pic>
        <p:nvPicPr>
          <p:cNvPr id="8" name="Picture 3" descr="E:\Prezentatzia\2023\Начальная школа\3_презентация_Начальная школа_2023_2024_УМК(5-7лет).files\slide0601_image0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420888"/>
            <a:ext cx="2089268" cy="2664296"/>
          </a:xfrm>
          <a:prstGeom prst="rect">
            <a:avLst/>
          </a:prstGeom>
          <a:noFill/>
        </p:spPr>
      </p:pic>
      <p:pic>
        <p:nvPicPr>
          <p:cNvPr id="9" name="Picture 4" descr="E:\Prezentatzia\2023\Начальная школа\3_презентация_Начальная школа_2023_2024_УМК(5-7лет).files\slide0601_image0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789040"/>
            <a:ext cx="2089268" cy="2664296"/>
          </a:xfrm>
          <a:prstGeom prst="rect">
            <a:avLst/>
          </a:prstGeom>
          <a:noFill/>
        </p:spPr>
      </p:pic>
      <p:sp>
        <p:nvSpPr>
          <p:cNvPr id="10" name="Text Box 160"/>
          <p:cNvSpPr txBox="1">
            <a:spLocks noChangeArrowheads="1"/>
          </p:cNvSpPr>
          <p:nvPr/>
        </p:nvSpPr>
        <p:spPr bwMode="auto">
          <a:xfrm>
            <a:off x="723883" y="-27384"/>
            <a:ext cx="55582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Calibri" pitchFamily="34" charset="0"/>
              </a:rPr>
              <a:t>Подготовка к школе</a:t>
            </a:r>
            <a:endParaRPr lang="ru-RU" sz="48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rezentatzia\2023\Начальная школа\3_презентация_Начальная школа_2023_2024_УМК(5-7лет).files\slide0602_image0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01068"/>
            <a:ext cx="2266481" cy="2880320"/>
          </a:xfrm>
          <a:prstGeom prst="rect">
            <a:avLst/>
          </a:prstGeom>
          <a:noFill/>
        </p:spPr>
      </p:pic>
      <p:pic>
        <p:nvPicPr>
          <p:cNvPr id="1027" name="Picture 3" descr="E:\Prezentatzia\2023\Начальная школа\3_презентация_Начальная школа_2023_2024_УМК(5-7лет).files\slide0602_image0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201068"/>
            <a:ext cx="2219263" cy="2880320"/>
          </a:xfrm>
          <a:prstGeom prst="rect">
            <a:avLst/>
          </a:prstGeom>
          <a:noFill/>
        </p:spPr>
      </p:pic>
      <p:pic>
        <p:nvPicPr>
          <p:cNvPr id="1028" name="Picture 4" descr="E:\Prezentatzia\2023\Начальная школа\3_презентация_Начальная школа_2023_2024_УМК(5-7лет).files\slide0602_image0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273076"/>
            <a:ext cx="2143714" cy="2880320"/>
          </a:xfrm>
          <a:prstGeom prst="rect">
            <a:avLst/>
          </a:prstGeom>
          <a:noFill/>
        </p:spPr>
      </p:pic>
      <p:pic>
        <p:nvPicPr>
          <p:cNvPr id="1029" name="Picture 5" descr="E:\Prezentatzia\2023\Начальная школа\3_презентация_Начальная школа_2023_2024_УМК(5-7лет).files\slide0602_image01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3721348"/>
            <a:ext cx="1961701" cy="2587972"/>
          </a:xfrm>
          <a:prstGeom prst="rect">
            <a:avLst/>
          </a:prstGeom>
          <a:noFill/>
        </p:spPr>
      </p:pic>
      <p:pic>
        <p:nvPicPr>
          <p:cNvPr id="1030" name="Picture 6" descr="E:\Prezentatzia\2023\Начальная школа\3_презентация_Начальная школа_2023_2024_УМК(5-7лет).files\slide0602_image01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649340"/>
            <a:ext cx="2150817" cy="2657996"/>
          </a:xfrm>
          <a:prstGeom prst="rect">
            <a:avLst/>
          </a:prstGeom>
          <a:noFill/>
        </p:spPr>
      </p:pic>
      <p:sp>
        <p:nvSpPr>
          <p:cNvPr id="8" name="Text Box 160"/>
          <p:cNvSpPr txBox="1">
            <a:spLocks noChangeArrowheads="1"/>
          </p:cNvSpPr>
          <p:nvPr/>
        </p:nvSpPr>
        <p:spPr bwMode="auto">
          <a:xfrm>
            <a:off x="723883" y="-27384"/>
            <a:ext cx="55582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Calibri" pitchFamily="34" charset="0"/>
              </a:rPr>
              <a:t>Подготовка к школе</a:t>
            </a:r>
            <a:endParaRPr lang="ru-RU" sz="48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16633"/>
            <a:ext cx="6480720" cy="504056"/>
          </a:xfrm>
          <a:prstGeom prst="rect">
            <a:avLst/>
          </a:prstGeom>
          <a:solidFill>
            <a:srgbClr val="E95674"/>
          </a:solidFill>
          <a:ln>
            <a:solidFill>
              <a:srgbClr val="E956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УМК по подготовке к школе</a:t>
            </a:r>
            <a:endParaRPr lang="en-US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980728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2400" b="1" dirty="0" err="1" smtClean="0"/>
              <a:t>Основные</a:t>
            </a:r>
            <a:r>
              <a:rPr lang="ru-RU" altLang="ru-RU" sz="2400" b="1" dirty="0" smtClean="0"/>
              <a:t> </a:t>
            </a:r>
            <a:r>
              <a:rPr lang="en-US" altLang="ru-RU" sz="2400" b="1" dirty="0" err="1" smtClean="0"/>
              <a:t>направления</a:t>
            </a:r>
            <a:r>
              <a:rPr lang="ru-RU" altLang="ru-RU" sz="2400" b="1" dirty="0" smtClean="0"/>
              <a:t> </a:t>
            </a:r>
            <a:r>
              <a:rPr lang="en-US" altLang="ru-RU" sz="2400" b="1" dirty="0" err="1" smtClean="0"/>
              <a:t>подготовки</a:t>
            </a:r>
            <a:r>
              <a:rPr lang="en-US" altLang="ru-RU" sz="2400" b="1" dirty="0" smtClean="0"/>
              <a:t>   </a:t>
            </a: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en-US" altLang="ru-RU" sz="2400" b="1" dirty="0" smtClean="0"/>
              <a:t>к</a:t>
            </a:r>
            <a:r>
              <a:rPr lang="ru-RU" altLang="ru-RU" sz="2400" b="1" dirty="0" smtClean="0"/>
              <a:t> </a:t>
            </a:r>
            <a:r>
              <a:rPr lang="en-US" altLang="ru-RU" sz="2400" b="1" dirty="0" err="1" smtClean="0"/>
              <a:t>обучению</a:t>
            </a:r>
            <a:r>
              <a:rPr lang="ru-RU" altLang="ru-RU" sz="2400" b="1" dirty="0" smtClean="0"/>
              <a:t> </a:t>
            </a:r>
            <a:r>
              <a:rPr lang="en-US" altLang="ru-RU" sz="2400" b="1" dirty="0" err="1" smtClean="0"/>
              <a:t>грамоте</a:t>
            </a:r>
            <a:endParaRPr lang="en-US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305867" y="1981360"/>
            <a:ext cx="8532266" cy="974160"/>
            <a:chOff x="609447" y="46941"/>
            <a:chExt cx="8532266" cy="974160"/>
          </a:xfrm>
          <a:scene3d>
            <a:camera prst="orthographicFront"/>
            <a:lightRig rig="flat" dir="t"/>
          </a:scene3d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609447" y="46941"/>
              <a:ext cx="8532266" cy="97416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657002" y="94496"/>
              <a:ext cx="8437156" cy="8790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22499" tIns="0" rIns="322499" bIns="0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b="1" kern="1200" dirty="0"/>
                <a:t>развитие фонетико-фонематических процессов </a:t>
              </a:r>
              <a:endParaRPr lang="ru-RU" sz="1900" kern="1200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05867" y="3478240"/>
            <a:ext cx="8532266" cy="974160"/>
            <a:chOff x="609447" y="1543821"/>
            <a:chExt cx="8532266" cy="974160"/>
          </a:xfrm>
          <a:scene3d>
            <a:camera prst="orthographicFront"/>
            <a:lightRig rig="flat" dir="t"/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609447" y="1543821"/>
              <a:ext cx="8532266" cy="97416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3742489"/>
                <a:satOff val="-20694"/>
                <a:lumOff val="-1765"/>
                <a:alphaOff val="0"/>
              </a:schemeClr>
            </a:fillRef>
            <a:effectRef idx="1">
              <a:schemeClr val="accent4">
                <a:hueOff val="3742489"/>
                <a:satOff val="-20694"/>
                <a:lumOff val="-1765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Скругленный прямоугольник 6"/>
            <p:cNvSpPr/>
            <p:nvPr/>
          </p:nvSpPr>
          <p:spPr>
            <a:xfrm>
              <a:off x="657002" y="1591376"/>
              <a:ext cx="8437156" cy="8790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22499" tIns="0" rIns="322499" bIns="0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b="1" kern="1200"/>
                <a:t>знакомство с буквами, развитие мелкой моторики</a:t>
              </a:r>
              <a:endParaRPr lang="ru-RU" sz="1900" kern="120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05867" y="4975120"/>
            <a:ext cx="8532266" cy="974160"/>
            <a:chOff x="609447" y="3040701"/>
            <a:chExt cx="8532266" cy="974160"/>
          </a:xfrm>
          <a:scene3d>
            <a:camera prst="orthographicFront"/>
            <a:lightRig rig="flat" dir="t"/>
          </a:scene3d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609447" y="3040701"/>
              <a:ext cx="8532266" cy="97416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7484979"/>
                <a:satOff val="-41387"/>
                <a:lumOff val="-3529"/>
                <a:alphaOff val="0"/>
              </a:schemeClr>
            </a:fillRef>
            <a:effectRef idx="1">
              <a:schemeClr val="accent4">
                <a:hueOff val="7484979"/>
                <a:satOff val="-41387"/>
                <a:lumOff val="-3529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Скругленный прямоугольник 8"/>
            <p:cNvSpPr/>
            <p:nvPr/>
          </p:nvSpPr>
          <p:spPr>
            <a:xfrm>
              <a:off x="657002" y="3088256"/>
              <a:ext cx="8437156" cy="8790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22499" tIns="0" rIns="322499" bIns="0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b="1" kern="1200"/>
                <a:t>развитие связной речи</a:t>
              </a:r>
              <a:endParaRPr lang="ru-RU" sz="1900" kern="1200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rezentatzia\2023\Начальная школа\3_презентация_Начальная школа_2023_2024_УМК(5-7лет).files\slide0603_image02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2282159" cy="2880320"/>
          </a:xfrm>
          <a:prstGeom prst="rect">
            <a:avLst/>
          </a:prstGeom>
          <a:noFill/>
        </p:spPr>
      </p:pic>
      <p:pic>
        <p:nvPicPr>
          <p:cNvPr id="2051" name="Picture 3" descr="E:\Prezentatzia\2023\Начальная школа\3_презентация_Начальная школа_2023_2024_УМК(5-7лет).files\slide0603_image0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124744"/>
            <a:ext cx="2307985" cy="2952328"/>
          </a:xfrm>
          <a:prstGeom prst="rect">
            <a:avLst/>
          </a:prstGeom>
          <a:noFill/>
        </p:spPr>
      </p:pic>
      <p:pic>
        <p:nvPicPr>
          <p:cNvPr id="2052" name="Picture 4" descr="E:\Prezentatzia\2023\Начальная школа\3_презентация_Начальная школа_2023_2024_УМК(5-7лет).files\slide0603_image02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124744"/>
            <a:ext cx="2251693" cy="2880320"/>
          </a:xfrm>
          <a:prstGeom prst="rect">
            <a:avLst/>
          </a:prstGeom>
          <a:noFill/>
        </p:spPr>
      </p:pic>
      <p:pic>
        <p:nvPicPr>
          <p:cNvPr id="2053" name="Picture 5" descr="E:\Prezentatzia\2023\Начальная школа\3_презентация_Начальная школа_2023_2024_УМК(5-7лет).files\slide0603_image02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3573016"/>
            <a:ext cx="2088232" cy="2593143"/>
          </a:xfrm>
          <a:prstGeom prst="rect">
            <a:avLst/>
          </a:prstGeom>
          <a:noFill/>
        </p:spPr>
      </p:pic>
      <p:pic>
        <p:nvPicPr>
          <p:cNvPr id="2054" name="Picture 6" descr="E:\Prezentatzia\2023\Начальная школа\3_презентация_Начальная школа_2023_2024_УМК(5-7лет).files\slide0603_image02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501008"/>
            <a:ext cx="2054648" cy="2664346"/>
          </a:xfrm>
          <a:prstGeom prst="rect">
            <a:avLst/>
          </a:prstGeom>
          <a:noFill/>
        </p:spPr>
      </p:pic>
      <p:sp>
        <p:nvSpPr>
          <p:cNvPr id="7" name="Text Box 160"/>
          <p:cNvSpPr txBox="1">
            <a:spLocks noChangeArrowheads="1"/>
          </p:cNvSpPr>
          <p:nvPr/>
        </p:nvSpPr>
        <p:spPr bwMode="auto">
          <a:xfrm>
            <a:off x="723883" y="-27384"/>
            <a:ext cx="55582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Calibri" pitchFamily="34" charset="0"/>
              </a:rPr>
              <a:t>Подготовка к школе</a:t>
            </a:r>
            <a:endParaRPr lang="ru-RU" sz="48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Prezentatzia\2023\Начальная школа\3_презентация_Начальная школа_2023_2024_УМК(5-7лет).files\slide0607_image03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2430119" cy="34563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5" name="Picture 3" descr="E:\Prezentatzia\2023\Начальная школа\3_презентация_Начальная школа_2023_2024_УМК(5-7лет).files\slide0607_image0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852936"/>
            <a:ext cx="2379491" cy="33843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9" name="Rectangle 77"/>
          <p:cNvSpPr>
            <a:spLocks noChangeAspect="1"/>
          </p:cNvSpPr>
          <p:nvPr/>
        </p:nvSpPr>
        <p:spPr bwMode="auto">
          <a:xfrm>
            <a:off x="5004048" y="980728"/>
            <a:ext cx="3744416" cy="3785652"/>
          </a:xfrm>
          <a:prstGeom prst="rect">
            <a:avLst/>
          </a:prstGeom>
          <a:solidFill>
            <a:srgbClr val="E95674">
              <a:alpha val="1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2000" dirty="0" smtClean="0">
                <a:latin typeface="Calibri" pitchFamily="34" charset="0"/>
              </a:rPr>
              <a:t>Рабочие тетради для занятий с детьми в детском саду и дома. Полностью соответствуют ФГОС ДО.  Способствуют развитию мышления, внимания, памяти, речи, а также формированию представлений </a:t>
            </a:r>
            <a:br>
              <a:rPr lang="ru-RU" sz="2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об основных свойствах объектов окружающего мира, таких как форма, цвет,  размер, число, количество, пространство и время, причина и следствие.</a:t>
            </a:r>
          </a:p>
        </p:txBody>
      </p:sp>
      <p:sp>
        <p:nvSpPr>
          <p:cNvPr id="6" name="Text Box 160"/>
          <p:cNvSpPr txBox="1">
            <a:spLocks noChangeArrowheads="1"/>
          </p:cNvSpPr>
          <p:nvPr/>
        </p:nvSpPr>
        <p:spPr bwMode="auto">
          <a:xfrm>
            <a:off x="723883" y="-27384"/>
            <a:ext cx="55582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Calibri" pitchFamily="34" charset="0"/>
              </a:rPr>
              <a:t>Подготовка к школе</a:t>
            </a:r>
            <a:endParaRPr lang="ru-RU" sz="48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Prezentatzia\2023\Начальная школа\3_презентация_Начальная школа_2023_2024_УМК(5-7лет).files\slide0608_image03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3394236" cy="4608512"/>
          </a:xfrm>
          <a:prstGeom prst="rect">
            <a:avLst/>
          </a:prstGeom>
          <a:noFill/>
        </p:spPr>
      </p:pic>
      <p:pic>
        <p:nvPicPr>
          <p:cNvPr id="4099" name="Picture 3" descr="E:\Prezentatzia\2023\Начальная школа\3_презентация_Начальная школа_2023_2024_УМК(5-7лет).files\slide0608_image03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12776"/>
            <a:ext cx="3345277" cy="4536504"/>
          </a:xfrm>
          <a:prstGeom prst="rect">
            <a:avLst/>
          </a:prstGeom>
          <a:noFill/>
        </p:spPr>
      </p:pic>
      <p:sp>
        <p:nvSpPr>
          <p:cNvPr id="4" name="Text Box 160"/>
          <p:cNvSpPr txBox="1">
            <a:spLocks noChangeArrowheads="1"/>
          </p:cNvSpPr>
          <p:nvPr/>
        </p:nvSpPr>
        <p:spPr bwMode="auto">
          <a:xfrm>
            <a:off x="723883" y="-27384"/>
            <a:ext cx="55582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Calibri" pitchFamily="34" charset="0"/>
              </a:rPr>
              <a:t>Подготовка к школе</a:t>
            </a:r>
            <a:endParaRPr lang="ru-RU" sz="48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Prezentatzia\2023\Начальная школа\4_презентация_Начальная школа_2023_2024_дошкольное образование(3-5 лет).files\slide0535_image1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996953"/>
            <a:ext cx="2232248" cy="3150429"/>
          </a:xfrm>
          <a:prstGeom prst="rect">
            <a:avLst/>
          </a:prstGeom>
          <a:noFill/>
        </p:spPr>
      </p:pic>
      <p:pic>
        <p:nvPicPr>
          <p:cNvPr id="10" name="Picture 3" descr="E:\Prezentatzia\2023\Начальная школа\4_презентация_Начальная школа_2023_2024_дошкольное образование(3-5 лет).files\slide0535_image1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916832"/>
            <a:ext cx="2232248" cy="3134449"/>
          </a:xfrm>
          <a:prstGeom prst="rect">
            <a:avLst/>
          </a:prstGeom>
          <a:noFill/>
        </p:spPr>
      </p:pic>
      <p:pic>
        <p:nvPicPr>
          <p:cNvPr id="11" name="Picture 4" descr="E:\Prezentatzia\2023\Начальная школа\4_презентация_Начальная школа_2023_2024_дошкольное образование(3-5 лет).files\slide0535_image1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068961"/>
            <a:ext cx="2160240" cy="3029946"/>
          </a:xfrm>
          <a:prstGeom prst="rect">
            <a:avLst/>
          </a:prstGeom>
          <a:noFill/>
        </p:spPr>
      </p:pic>
      <p:pic>
        <p:nvPicPr>
          <p:cNvPr id="12" name="Picture 5" descr="E:\Prezentatzia\2023\Начальная школа\4_презентация_Начальная школа_2023_2024_дошкольное образование(3-5 лет).files\slide0535_image1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74529" y="1916833"/>
            <a:ext cx="2196657" cy="3096344"/>
          </a:xfrm>
          <a:prstGeom prst="rect">
            <a:avLst/>
          </a:prstGeom>
          <a:noFill/>
        </p:spPr>
      </p:pic>
      <p:sp>
        <p:nvSpPr>
          <p:cNvPr id="8" name="Text Box 160"/>
          <p:cNvSpPr txBox="1">
            <a:spLocks noChangeArrowheads="1"/>
          </p:cNvSpPr>
          <p:nvPr/>
        </p:nvSpPr>
        <p:spPr bwMode="auto">
          <a:xfrm>
            <a:off x="683568" y="818709"/>
            <a:ext cx="570483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2400000" algn="tl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CC3300"/>
                </a:solidFill>
                <a:latin typeface="Calibri" pitchFamily="34" charset="0"/>
              </a:rPr>
              <a:t>Проверка готовности дошкольника</a:t>
            </a:r>
          </a:p>
          <a:p>
            <a:pPr>
              <a:defRPr/>
            </a:pPr>
            <a:r>
              <a:rPr lang="ru-RU" sz="2800" b="1" dirty="0" smtClean="0">
                <a:solidFill>
                  <a:srgbClr val="CC3300"/>
                </a:solidFill>
                <a:latin typeface="Calibri" pitchFamily="34" charset="0"/>
              </a:rPr>
              <a:t>к обучению в 1-м классе</a:t>
            </a:r>
            <a:endParaRPr lang="ru-RU" sz="2800" b="1" dirty="0">
              <a:solidFill>
                <a:srgbClr val="CC3300"/>
              </a:solidFill>
              <a:latin typeface="Calibri" pitchFamily="34" charset="0"/>
            </a:endParaRPr>
          </a:p>
        </p:txBody>
      </p:sp>
      <p:sp>
        <p:nvSpPr>
          <p:cNvPr id="14" name="Text Box 160"/>
          <p:cNvSpPr txBox="1">
            <a:spLocks noChangeArrowheads="1"/>
          </p:cNvSpPr>
          <p:nvPr/>
        </p:nvSpPr>
        <p:spPr bwMode="auto">
          <a:xfrm>
            <a:off x="723883" y="-27384"/>
            <a:ext cx="55582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Calibri" pitchFamily="34" charset="0"/>
              </a:rPr>
              <a:t>Подготовка к школе</a:t>
            </a:r>
            <a:endParaRPr lang="ru-RU" sz="48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Tm="0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755576" y="908720"/>
            <a:ext cx="8208912" cy="4896544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2"/>
          <p:cNvSpPr>
            <a:spLocks noChangeArrowheads="1"/>
          </p:cNvSpPr>
          <p:nvPr/>
        </p:nvSpPr>
        <p:spPr bwMode="auto">
          <a:xfrm>
            <a:off x="1547813" y="4221163"/>
            <a:ext cx="7488237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spcBef>
                <a:spcPct val="50000"/>
              </a:spcBef>
              <a:defRPr/>
            </a:pPr>
            <a:r>
              <a:rPr lang="ru-RU" sz="2400" b="1" dirty="0">
                <a:latin typeface="Arial" charset="0"/>
              </a:rPr>
              <a:t>Тел.:</a:t>
            </a:r>
            <a:r>
              <a:rPr lang="ru-RU" sz="2400" i="1" dirty="0">
                <a:latin typeface="Arial" charset="0"/>
              </a:rPr>
              <a:t> 8 (905) 773-43-83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200000"/>
              </a:lnSpc>
              <a:defRPr/>
            </a:pP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e-mail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rodionov</a:t>
            </a:r>
            <a:r>
              <a:rPr 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ru-RU" sz="2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examen</a:t>
            </a:r>
            <a:r>
              <a:rPr 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biz,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mschool</a:t>
            </a:r>
            <a:r>
              <a:rPr 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ru-RU" sz="2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examen</a:t>
            </a:r>
            <a:r>
              <a:rPr 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biz</a:t>
            </a:r>
            <a:endParaRPr lang="ru-RU" sz="2400" i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7046" name="Picture 8" descr="значки-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5140325"/>
            <a:ext cx="7191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755576" y="980728"/>
            <a:ext cx="7632848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900" b="1" cap="all" dirty="0">
                <a:ln w="9000" cmpd="sng">
                  <a:noFill/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КОНТАКТНАЯ ИНФОРМАЦИЯ</a:t>
            </a:r>
          </a:p>
        </p:txBody>
      </p:sp>
      <p:pic>
        <p:nvPicPr>
          <p:cNvPr id="87049" name="Picture 10" descr="значки-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565400"/>
            <a:ext cx="7905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0" name="Picture 8" descr="значки-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735138"/>
            <a:ext cx="7191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1" name="TextBox 20"/>
          <p:cNvSpPr txBox="1">
            <a:spLocks noChangeArrowheads="1"/>
          </p:cNvSpPr>
          <p:nvPr/>
        </p:nvSpPr>
        <p:spPr bwMode="auto">
          <a:xfrm>
            <a:off x="1547813" y="1484313"/>
            <a:ext cx="67691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latin typeface="Arial" charset="0"/>
              </a:rPr>
              <a:t>Rno@examen.biz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dirty="0">
                <a:latin typeface="Arial" charset="0"/>
              </a:rPr>
              <a:t>– </a:t>
            </a:r>
            <a:r>
              <a:rPr lang="ru-RU" sz="2400" i="1" dirty="0">
                <a:latin typeface="Arial" charset="0"/>
              </a:rPr>
              <a:t>начальная школа</a:t>
            </a:r>
            <a:endParaRPr lang="en-US" sz="2400" i="1" dirty="0">
              <a:latin typeface="Arial" charset="0"/>
            </a:endParaRPr>
          </a:p>
          <a:p>
            <a:r>
              <a:rPr lang="en-US" sz="2400" b="1" dirty="0">
                <a:latin typeface="Arial" charset="0"/>
              </a:rPr>
              <a:t>sale@examen.biz </a:t>
            </a:r>
            <a:r>
              <a:rPr lang="ru-RU" sz="2400" b="1" dirty="0"/>
              <a:t>–</a:t>
            </a:r>
            <a:r>
              <a:rPr lang="ru-RU" sz="2400" dirty="0"/>
              <a:t> </a:t>
            </a:r>
            <a:r>
              <a:rPr lang="ru-RU" sz="2400" i="1" dirty="0">
                <a:latin typeface="Arial" charset="0"/>
              </a:rPr>
              <a:t>отдел реализации</a:t>
            </a:r>
            <a:endParaRPr lang="en-US" sz="2400" i="1" dirty="0">
              <a:latin typeface="Arial" charset="0"/>
            </a:endParaRPr>
          </a:p>
          <a:p>
            <a:r>
              <a:rPr lang="en-US" sz="2400" b="1" dirty="0">
                <a:latin typeface="Arial" charset="0"/>
              </a:rPr>
              <a:t>Info@examen.biz</a:t>
            </a:r>
            <a:r>
              <a:rPr lang="en-US" sz="2400" dirty="0">
                <a:latin typeface="Arial" charset="0"/>
              </a:rPr>
              <a:t> </a:t>
            </a:r>
            <a:r>
              <a:rPr lang="ru-RU" sz="2400" b="1" dirty="0"/>
              <a:t>–</a:t>
            </a:r>
            <a:r>
              <a:rPr lang="en-US" sz="2400" dirty="0">
                <a:latin typeface="Arial" charset="0"/>
              </a:rPr>
              <a:t> </a:t>
            </a:r>
            <a:r>
              <a:rPr lang="ru-RU" sz="2400" i="1" dirty="0">
                <a:latin typeface="Arial" charset="0"/>
              </a:rPr>
              <a:t>общий</a:t>
            </a:r>
            <a:endParaRPr lang="ru-RU" sz="2400" i="1" dirty="0"/>
          </a:p>
          <a:p>
            <a:pPr>
              <a:lnSpc>
                <a:spcPct val="200000"/>
              </a:lnSpc>
            </a:pPr>
            <a:r>
              <a:rPr lang="ru-RU" sz="2400" b="1" dirty="0">
                <a:latin typeface="Arial" charset="0"/>
              </a:rPr>
              <a:t>Тел</a:t>
            </a:r>
            <a:r>
              <a:rPr lang="ru-RU" sz="2400" b="1" dirty="0" smtClean="0">
                <a:latin typeface="Arial" charset="0"/>
              </a:rPr>
              <a:t>./факс</a:t>
            </a:r>
            <a:r>
              <a:rPr lang="ru-RU" sz="2400" b="1" i="1" dirty="0">
                <a:latin typeface="Verdana" pitchFamily="34" charset="0"/>
              </a:rPr>
              <a:t>: </a:t>
            </a:r>
            <a:r>
              <a:rPr lang="ru-RU" sz="2400" i="1" dirty="0" smtClean="0">
                <a:latin typeface="Arial" charset="0"/>
              </a:rPr>
              <a:t>8 (</a:t>
            </a:r>
            <a:r>
              <a:rPr lang="en-US" sz="2400" i="1" dirty="0" smtClean="0">
                <a:latin typeface="Arial" charset="0"/>
              </a:rPr>
              <a:t>495</a:t>
            </a:r>
            <a:r>
              <a:rPr lang="en-US" sz="2400" i="1" dirty="0">
                <a:latin typeface="Arial" charset="0"/>
              </a:rPr>
              <a:t>) 641-00-30 </a:t>
            </a:r>
            <a:endParaRPr lang="ru-RU" sz="2400" i="1" dirty="0">
              <a:latin typeface="Arial" charset="0"/>
            </a:endParaRPr>
          </a:p>
        </p:txBody>
      </p:sp>
      <p:sp>
        <p:nvSpPr>
          <p:cNvPr id="87052" name="TextBox 21"/>
          <p:cNvSpPr txBox="1">
            <a:spLocks noChangeArrowheads="1"/>
          </p:cNvSpPr>
          <p:nvPr/>
        </p:nvSpPr>
        <p:spPr bwMode="auto">
          <a:xfrm>
            <a:off x="684213" y="3427413"/>
            <a:ext cx="8135937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latin typeface="Arial" charset="0"/>
              </a:rPr>
              <a:t>По вопросам комплектации школ г. Москвы и Московской области учебной литературой обращаться</a:t>
            </a:r>
            <a:endParaRPr lang="en-US" sz="2000" b="1" i="1">
              <a:latin typeface="Arial" charset="0"/>
            </a:endParaRPr>
          </a:p>
          <a:p>
            <a:pPr algn="ctr"/>
            <a:r>
              <a:rPr lang="ru-RU" sz="2000" b="1" i="1">
                <a:latin typeface="Arial" charset="0"/>
              </a:rPr>
              <a:t>к Родионову Андрею Борисовичу.</a:t>
            </a:r>
          </a:p>
          <a:p>
            <a:endParaRPr lang="ru-RU"/>
          </a:p>
        </p:txBody>
      </p:sp>
      <p:pic>
        <p:nvPicPr>
          <p:cNvPr id="87053" name="Picture 10" descr="значки-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292600"/>
            <a:ext cx="7905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55576" y="58292"/>
            <a:ext cx="60543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200" b="1" dirty="0">
                <a:solidFill>
                  <a:schemeClr val="bg1"/>
                </a:solidFill>
                <a:latin typeface="Calibri" pitchFamily="34" charset="0"/>
              </a:rPr>
              <a:t>Издательство «Экзамен»</a:t>
            </a: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60"/>
          <p:cNvSpPr txBox="1">
            <a:spLocks noChangeArrowheads="1"/>
          </p:cNvSpPr>
          <p:nvPr/>
        </p:nvSpPr>
        <p:spPr bwMode="auto">
          <a:xfrm>
            <a:off x="1153810" y="-27384"/>
            <a:ext cx="69465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Calibri" pitchFamily="34" charset="0"/>
              </a:rPr>
              <a:t>Подготовка к 1-му классу</a:t>
            </a:r>
            <a:endParaRPr lang="ru-RU" sz="4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79512" y="4653136"/>
            <a:ext cx="8856984" cy="1938992"/>
          </a:xfrm>
          <a:prstGeom prst="rect">
            <a:avLst/>
          </a:prstGeom>
          <a:solidFill>
            <a:srgbClr val="E95674">
              <a:alpha val="15000"/>
            </a:srgbClr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alibri" pitchFamily="34" charset="0"/>
              </a:rPr>
              <a:t>«</a:t>
            </a:r>
            <a:r>
              <a:rPr lang="ru-RU" sz="2400" dirty="0" smtClean="0">
                <a:latin typeface="Calibri" pitchFamily="34" charset="0"/>
              </a:rPr>
              <a:t>Букварь» предназначен для работы взрослых с детьми. На каждой странице взрослые найдут подробные методические рекомендации для занятий, а дети – красочные рисунки и интересные задания. Разнообразная форма подачи материала непременно привлечёт внимание ребёнка. </a:t>
            </a:r>
            <a:endParaRPr lang="ru-RU" sz="2400" dirty="0"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836712"/>
            <a:ext cx="2998503" cy="389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D:\Общая\Хома\09 - ПРЕЗЕНТАЦИИ\2018.08.02 Начальная школа\377_11830_5obl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865" y="1374389"/>
            <a:ext cx="2512927" cy="3494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D786FBA-D161-E524-3C5F-9DBAA7B3C540}"/>
              </a:ext>
            </a:extLst>
          </p:cNvPr>
          <p:cNvSpPr txBox="1"/>
          <p:nvPr/>
        </p:nvSpPr>
        <p:spPr>
          <a:xfrm>
            <a:off x="4240251" y="2971800"/>
            <a:ext cx="6858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7649B3C-A6F3-A87A-F4DC-ABF24082F8C9}"/>
              </a:ext>
            </a:extLst>
          </p:cNvPr>
          <p:cNvSpPr txBox="1"/>
          <p:nvPr/>
        </p:nvSpPr>
        <p:spPr>
          <a:xfrm>
            <a:off x="2701554" y="836712"/>
            <a:ext cx="3022574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/>
              <a:t>Основа: развитие устной речи.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/>
              <a:t>Букварь передаёт базовые общечеловеческие ценности и создаёт мотивацию к учению.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/>
              <a:t>Разнообразная подача материала и познание через игру.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/>
              <a:t>Пропедевтика школьных трудностей.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/>
              <a:t>Развивающий аспект.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8B562BA8-0F9E-9696-E2A6-84614CF6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00" y="188640"/>
            <a:ext cx="6617404" cy="1095607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Образ первой учебной книги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6" name="Объект 7">
            <a:extLst>
              <a:ext uri="{FF2B5EF4-FFF2-40B4-BE49-F238E27FC236}">
                <a16:creationId xmlns="" xmlns:a16="http://schemas.microsoft.com/office/drawing/2014/main" id="{14AEC733-F839-2628-F927-676C472B00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2924944"/>
            <a:ext cx="2705704" cy="3513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97D90F7-BD6C-DFB8-C255-1A1F6C2243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2359" y="479101"/>
            <a:ext cx="1144777" cy="2232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58A4367-2B48-0B74-8FDC-12C9B15C6B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259" y="5157192"/>
            <a:ext cx="2292595" cy="93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DC0FE8B-AF68-C40D-A85B-E4D28DFE09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1196752"/>
            <a:ext cx="2324056" cy="1568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23188600"/>
      </p:ext>
    </p:extLst>
  </p:cSld>
  <p:clrMapOvr>
    <a:masterClrMapping/>
  </p:clrMapOvr>
  <p:transition spd="slow" advClick="0" advTm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Развитие фонематического слуха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83768" y="1484784"/>
            <a:ext cx="1286161" cy="3124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7504" y="1412776"/>
            <a:ext cx="2225871" cy="112627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Гласные звуки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3140968"/>
            <a:ext cx="1473053" cy="138525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9ED73A87-99A7-4A8C-BB56-6119A24E3D04}"/>
              </a:ext>
            </a:extLst>
          </p:cNvPr>
          <p:cNvSpPr/>
          <p:nvPr/>
        </p:nvSpPr>
        <p:spPr>
          <a:xfrm>
            <a:off x="3923929" y="2492896"/>
            <a:ext cx="1656183" cy="166650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 и строго, серьёзно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AB327F8-EBC1-4316-8CBD-9EA2842A02CC}"/>
              </a:ext>
            </a:extLst>
          </p:cNvPr>
          <p:cNvSpPr/>
          <p:nvPr/>
        </p:nvSpPr>
        <p:spPr>
          <a:xfrm>
            <a:off x="5724129" y="2492896"/>
            <a:ext cx="1656184" cy="165847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 и ласково, с улыбкой.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FA9974B-3AF0-47D4-8A7F-1EA5278C6A26}"/>
              </a:ext>
            </a:extLst>
          </p:cNvPr>
          <p:cNvSpPr/>
          <p:nvPr/>
        </p:nvSpPr>
        <p:spPr>
          <a:xfrm>
            <a:off x="4181707" y="4496997"/>
            <a:ext cx="3487544" cy="132556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Согласные звуки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923D122-2AFE-4308-B8D9-867AA989882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452320" y="1340769"/>
            <a:ext cx="1421418" cy="3003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89059196"/>
      </p:ext>
    </p:extLst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12818"/>
          </a:xfrm>
        </p:spPr>
        <p:txBody>
          <a:bodyPr/>
          <a:lstStyle/>
          <a:p>
            <a:r>
              <a:rPr lang="ru-RU" altLang="ru-RU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От первой буквы до первой книги</a:t>
            </a:r>
            <a:endParaRPr lang="ru-RU" sz="32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849" r="6215"/>
          <a:stretch/>
        </p:blipFill>
        <p:spPr>
          <a:xfrm>
            <a:off x="107504" y="1916832"/>
            <a:ext cx="3816424" cy="3463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067944" y="908720"/>
            <a:ext cx="4928138" cy="561662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для чтения расположен в порядке постепенного усложнения слоговой структуры слов. Это позволит сформировать у детей прочные навыки чтения. Регулярные занятия по Букварю способствуют развитию восприятия, внимания, памяти, мышления, воображения дошкольника, подготавливают ребёнка к успешному обучению в школе. Приказом № 699 Министерства образования и науки Российской Федерации учебные пособия издательства "ЭКЗАМЕН" допущены к использованию в общеобразовательных организациях.</a:t>
            </a:r>
          </a:p>
        </p:txBody>
      </p:sp>
    </p:spTree>
    <p:extLst>
      <p:ext uri="{BB962C8B-B14F-4D97-AF65-F5344CB8AC3E}">
        <p14:creationId xmlns:p14="http://schemas.microsoft.com/office/powerpoint/2010/main" xmlns="" val="4185869224"/>
      </p:ext>
    </p:extLst>
  </p:cSld>
  <p:clrMapOvr>
    <a:masterClrMapping/>
  </p:clrMapOvr>
  <p:transition spd="slow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>
          <a:xfrm>
            <a:off x="1579944" y="-99392"/>
            <a:ext cx="8176632" cy="960438"/>
          </a:xfrm>
        </p:spPr>
        <p:txBody>
          <a:bodyPr/>
          <a:lstStyle/>
          <a:p>
            <a:pPr algn="l"/>
            <a:r>
              <a:rPr lang="ru-RU" altLang="ru-RU" sz="3600" b="1" dirty="0" smtClean="0">
                <a:solidFill>
                  <a:schemeClr val="bg1"/>
                </a:solidFill>
              </a:rPr>
              <a:t>Прописи «Пиши </a:t>
            </a:r>
            <a:r>
              <a:rPr lang="ru-RU" altLang="ru-RU" sz="3600" b="1" dirty="0">
                <a:solidFill>
                  <a:schemeClr val="bg1"/>
                </a:solidFill>
              </a:rPr>
              <a:t>– не спеши!»</a:t>
            </a: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1819463" cy="3019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2996952"/>
            <a:ext cx="1869460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851920" y="914400"/>
            <a:ext cx="5174419" cy="553893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пособие полностью соответствует ФГОС дошкольного образования. Прописи предназначены для детей 5-7 лет, они обеспечивают подготовку ребёнка к обучению письму, развитие мелкой мускулатуры руки, обучают правильному начертанию элементов букв, знакомят с буквами русского алфавита. Пособие может использоваться как для групповых занятий с детьми в дошкольных образовательных организациях, так и для индивидуальных занятий взрослых с детьми дома. Прописи рекомендуется использовать в комплекте с книгой «Букварь» (автор Т.В. Игнатьева), также они могут быть использованы и как самостоятельное пособие.</a:t>
            </a:r>
          </a:p>
        </p:txBody>
      </p:sp>
    </p:spTree>
    <p:extLst>
      <p:ext uri="{BB962C8B-B14F-4D97-AF65-F5344CB8AC3E}">
        <p14:creationId xmlns:p14="http://schemas.microsoft.com/office/powerpoint/2010/main" xmlns="" val="3309754600"/>
      </p:ext>
    </p:extLst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50F400-68FE-23AC-739F-0707C89D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-171400"/>
            <a:ext cx="8229600" cy="114300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Три </a:t>
            </a:r>
            <a:r>
              <a:rPr lang="ru-RU" sz="3200" b="1" dirty="0">
                <a:solidFill>
                  <a:schemeClr val="bg1"/>
                </a:solidFill>
              </a:rPr>
              <a:t>этапа формирования навыка письма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0B674C78-5452-254C-AE51-80308D7081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99279942"/>
              </p:ext>
            </p:extLst>
          </p:nvPr>
        </p:nvGraphicFramePr>
        <p:xfrm>
          <a:off x="251520" y="1052736"/>
          <a:ext cx="843528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902280182"/>
      </p:ext>
    </p:extLst>
  </p:cSld>
  <p:clrMapOvr>
    <a:masterClrMapping/>
  </p:clrMapOvr>
  <p:transition spd="slow" advClick="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MOVIE_ONCLICK_URL" val="http://"/>
  <p:tag name="GENSWF_MOVIE_PRESENTATION_END_URL" val="http://"/>
</p:tagLst>
</file>

<file path=ppt/theme/theme1.xml><?xml version="1.0" encoding="utf-8"?>
<a:theme xmlns:a="http://schemas.openxmlformats.org/drawingml/2006/main" name="Тема1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17642</TotalTime>
  <Words>1274</Words>
  <Application>Microsoft Office PowerPoint</Application>
  <PresentationFormat>Экран (4:3)</PresentationFormat>
  <Paragraphs>124</Paragraphs>
  <Slides>34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Тема1</vt:lpstr>
      <vt:lpstr>Слайд 1</vt:lpstr>
      <vt:lpstr>Слайд 2</vt:lpstr>
      <vt:lpstr>Слайд 3</vt:lpstr>
      <vt:lpstr>Слайд 4</vt:lpstr>
      <vt:lpstr>Образ первой учебной книги </vt:lpstr>
      <vt:lpstr>Развитие фонематического слуха</vt:lpstr>
      <vt:lpstr>От первой буквы до первой книги</vt:lpstr>
      <vt:lpstr>Прописи «Пиши – не спеши!»</vt:lpstr>
      <vt:lpstr>Три этапа формирования навыка письма</vt:lpstr>
      <vt:lpstr>Слайд 10</vt:lpstr>
      <vt:lpstr>Письмо – речевое действие</vt:lpstr>
      <vt:lpstr>Слайд 12</vt:lpstr>
      <vt:lpstr>Слайд 13</vt:lpstr>
      <vt:lpstr>Преемственность дошкольного и школьного образования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Понятийное мышление – основа  для обучения в школе</vt:lpstr>
      <vt:lpstr>Готовность к школе –  уровень психологического, физического развития и функционального состояния здоровья ребенка, при котором все нагрузки и требования школьного обучения не приведут к нарушению психического и физического здоровья, нарушению социально-психологической адаптации и снижению эффективности обучения. 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irina ivanova</cp:lastModifiedBy>
  <cp:revision>1588</cp:revision>
  <cp:lastPrinted>2021-08-18T15:59:43Z</cp:lastPrinted>
  <dcterms:modified xsi:type="dcterms:W3CDTF">2024-08-27T03:51:05Z</dcterms:modified>
</cp:coreProperties>
</file>